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13" r:id="rId2"/>
    <p:sldId id="301" r:id="rId3"/>
    <p:sldId id="303" r:id="rId4"/>
    <p:sldId id="302" r:id="rId5"/>
    <p:sldId id="282" r:id="rId6"/>
    <p:sldId id="307" r:id="rId7"/>
    <p:sldId id="308" r:id="rId8"/>
    <p:sldId id="306" r:id="rId9"/>
    <p:sldId id="309" r:id="rId10"/>
    <p:sldId id="274" r:id="rId11"/>
    <p:sldId id="311" r:id="rId12"/>
    <p:sldId id="271" r:id="rId13"/>
    <p:sldId id="310" r:id="rId14"/>
    <p:sldId id="317" r:id="rId15"/>
    <p:sldId id="312" r:id="rId16"/>
    <p:sldId id="314" r:id="rId17"/>
    <p:sldId id="316" r:id="rId18"/>
    <p:sldId id="286" r:id="rId19"/>
    <p:sldId id="289"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06" userDrawn="1">
          <p15:clr>
            <a:srgbClr val="A4A3A4"/>
          </p15:clr>
        </p15:guide>
        <p15:guide id="4" pos="7514" userDrawn="1">
          <p15:clr>
            <a:srgbClr val="A4A3A4"/>
          </p15:clr>
        </p15:guide>
        <p15:guide id="5" pos="211" userDrawn="1">
          <p15:clr>
            <a:srgbClr val="A4A3A4"/>
          </p15:clr>
        </p15:guide>
        <p15:guide id="6" orient="horz" pos="3974" userDrawn="1">
          <p15:clr>
            <a:srgbClr val="A4A3A4"/>
          </p15:clr>
        </p15:guide>
        <p15:guide id="7"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6"/>
    <a:srgbClr val="AEE1E4"/>
    <a:srgbClr val="FDD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74"/>
  </p:normalViewPr>
  <p:slideViewPr>
    <p:cSldViewPr snapToGrid="0" snapToObjects="1" showGuides="1">
      <p:cViewPr varScale="1">
        <p:scale>
          <a:sx n="238" d="100"/>
          <a:sy n="238" d="100"/>
        </p:scale>
        <p:origin x="1912" y="176"/>
      </p:cViewPr>
      <p:guideLst>
        <p:guide orient="horz" pos="2160"/>
        <p:guide pos="3840"/>
        <p:guide pos="2706"/>
        <p:guide pos="7514"/>
        <p:guide pos="211"/>
        <p:guide orient="horz" pos="3974"/>
        <p:guide orient="horz" pos="346"/>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21404-0740-284B-BDD3-A179340BC708}" type="datetimeFigureOut">
              <a:rPr lang="es-ES" smtClean="0"/>
              <a:t>10/11/21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623B-02F7-F848-BCE5-FDBAC5B20F32}" type="slidenum">
              <a:rPr lang="es-ES" smtClean="0"/>
              <a:t>‹Nº›</a:t>
            </a:fld>
            <a:endParaRPr lang="es-ES"/>
          </a:p>
        </p:txBody>
      </p:sp>
    </p:spTree>
    <p:extLst>
      <p:ext uri="{BB962C8B-B14F-4D97-AF65-F5344CB8AC3E}">
        <p14:creationId xmlns:p14="http://schemas.microsoft.com/office/powerpoint/2010/main" val="389126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2</a:t>
            </a:fld>
            <a:endParaRPr lang="es-ES"/>
          </a:p>
        </p:txBody>
      </p:sp>
    </p:spTree>
    <p:extLst>
      <p:ext uri="{BB962C8B-B14F-4D97-AF65-F5344CB8AC3E}">
        <p14:creationId xmlns:p14="http://schemas.microsoft.com/office/powerpoint/2010/main" val="159814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3</a:t>
            </a:fld>
            <a:endParaRPr lang="es-ES"/>
          </a:p>
        </p:txBody>
      </p:sp>
    </p:spTree>
    <p:extLst>
      <p:ext uri="{BB962C8B-B14F-4D97-AF65-F5344CB8AC3E}">
        <p14:creationId xmlns:p14="http://schemas.microsoft.com/office/powerpoint/2010/main" val="180943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4</a:t>
            </a:fld>
            <a:endParaRPr lang="es-ES"/>
          </a:p>
        </p:txBody>
      </p:sp>
    </p:spTree>
    <p:extLst>
      <p:ext uri="{BB962C8B-B14F-4D97-AF65-F5344CB8AC3E}">
        <p14:creationId xmlns:p14="http://schemas.microsoft.com/office/powerpoint/2010/main" val="68105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CE9623B-02F7-F848-BCE5-FDBAC5B20F32}" type="slidenum">
              <a:rPr lang="es-ES" smtClean="0"/>
              <a:t>5</a:t>
            </a:fld>
            <a:endParaRPr lang="es-ES"/>
          </a:p>
        </p:txBody>
      </p:sp>
    </p:spTree>
    <p:extLst>
      <p:ext uri="{BB962C8B-B14F-4D97-AF65-F5344CB8AC3E}">
        <p14:creationId xmlns:p14="http://schemas.microsoft.com/office/powerpoint/2010/main" val="298336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6f9d974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4" name="Google Shape;2284;g6f9d974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8605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4.0/deed.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Picture 4" descr="white concrete wall">
            <a:extLst>
              <a:ext uri="{FF2B5EF4-FFF2-40B4-BE49-F238E27FC236}">
                <a16:creationId xmlns:a16="http://schemas.microsoft.com/office/drawing/2014/main" id="{BDC9D535-5A30-FC40-A40E-91777AC38673}"/>
              </a:ext>
            </a:extLst>
          </p:cNvPr>
          <p:cNvPicPr>
            <a:picLocks noChangeAspect="1" noChangeArrowheads="1"/>
          </p:cNvPicPr>
          <p:nvPr userDrawn="1"/>
        </p:nvPicPr>
        <p:blipFill rotWithShape="1">
          <a:blip r:embed="rId2" cstate="screen">
            <a:alphaModFix amt="86000"/>
            <a:extLst>
              <a:ext uri="{BEBA8EAE-BF5A-486C-A8C5-ECC9F3942E4B}">
                <a14:imgProps xmlns:a14="http://schemas.microsoft.com/office/drawing/2010/main">
                  <a14:imgLayer r:embed="rId3">
                    <a14:imgEffect>
                      <a14:brightnessContrast contrast="60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A19459C-EA87-1F42-9445-104FA22B6D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9" name="CuadroTexto 8">
            <a:extLst>
              <a:ext uri="{FF2B5EF4-FFF2-40B4-BE49-F238E27FC236}">
                <a16:creationId xmlns:a16="http://schemas.microsoft.com/office/drawing/2014/main" id="{33063A14-FD58-8443-97ED-E699552ED597}"/>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292437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C6265-6956-9948-9E5A-B79891EB5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A051C4A9-5A3A-114E-B515-8EAE0CFD37D6}"/>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52043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vertical y texto">
    <p:bg>
      <p:bgPr>
        <a:solidFill>
          <a:schemeClr val="accent4"/>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C6265-6956-9948-9E5A-B79891EB5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A051C4A9-5A3A-114E-B515-8EAE0CFD37D6}"/>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31635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D83F5817-4A89-1B47-99DA-E2B0ADAF1520}"/>
              </a:ext>
            </a:extLst>
          </p:cNvPr>
          <p:cNvSpPr txBox="1"/>
          <p:nvPr userDrawn="1"/>
        </p:nvSpPr>
        <p:spPr>
          <a:xfrm>
            <a:off x="3357360" y="4603442"/>
            <a:ext cx="6653843" cy="1692771"/>
          </a:xfrm>
          <a:prstGeom prst="rect">
            <a:avLst/>
          </a:prstGeom>
          <a:noFill/>
        </p:spPr>
        <p:txBody>
          <a:bodyPr wrap="square" lIns="72000" rtlCol="0">
            <a:spAutoFit/>
          </a:bodyPr>
          <a:lstStyle/>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Para utilizar esta plantilla, debe acreditar a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manteniendo la diapositiva de agradecimiento final. </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Tienes permiso para: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Modificar esta plantilla.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Úselo para proyectos tanto personales como comerciales.</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No tienes permitido:</a:t>
            </a:r>
          </a:p>
          <a:p>
            <a:pPr marL="628650" lvl="1" indent="-166688">
              <a:buFont typeface="Arial" panose="020B0604020202020204" pitchFamily="34" charset="0"/>
              <a:buChar char="•"/>
            </a:pP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Sublicenciar</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vender o alquilar cualquier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una versión modificada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Distribuir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vontenido</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 menos que haya sido expresamente autorizado por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Incluir 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en una base de datos o archivo online.</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Ofrecer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versiones modificadas de las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para descargar.</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Adquirir los derechos de autor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0375" lvl="1" indent="-455613"/>
            <a:r>
              <a:rPr lang="es-ES" sz="800" dirty="0">
                <a:solidFill>
                  <a:schemeClr val="bg1">
                    <a:lumMod val="75000"/>
                  </a:schemeClr>
                </a:solidFill>
                <a:latin typeface="Arial" panose="020B0604020202020204" pitchFamily="34" charset="0"/>
                <a:cs typeface="Arial" panose="020B0604020202020204" pitchFamily="34" charset="0"/>
                <a:sym typeface="Arial"/>
              </a:rPr>
              <a:t>Para obtener más información sobre la edición de diapositivas, lea nuestras preguntas frecuentes o visite </a:t>
            </a:r>
            <a:r>
              <a:rPr lang="es-ES" sz="800" dirty="0" err="1">
                <a:solidFill>
                  <a:schemeClr val="bg1">
                    <a:lumMod val="75000"/>
                  </a:schemeClr>
                </a:solidFill>
                <a:latin typeface="Arial" panose="020B0604020202020204" pitchFamily="34" charset="0"/>
                <a:cs typeface="Arial" panose="020B0604020202020204" pitchFamily="34" charset="0"/>
                <a:sym typeface="Arial"/>
              </a:rPr>
              <a:t>Diapos.cloud</a:t>
            </a:r>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p:txBody>
      </p:sp>
      <p:pic>
        <p:nvPicPr>
          <p:cNvPr id="26" name="Imagen 25">
            <a:extLst>
              <a:ext uri="{FF2B5EF4-FFF2-40B4-BE49-F238E27FC236}">
                <a16:creationId xmlns:a16="http://schemas.microsoft.com/office/drawing/2014/main" id="{54E0F150-57BB-0647-9BF2-AB194604B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854" y="415951"/>
            <a:ext cx="1696463" cy="452390"/>
          </a:xfrm>
          <a:prstGeom prst="rect">
            <a:avLst/>
          </a:prstGeom>
        </p:spPr>
      </p:pic>
      <p:pic>
        <p:nvPicPr>
          <p:cNvPr id="27" name="Picture 4" descr="Licencia Creative Commons">
            <a:extLst>
              <a:ext uri="{FF2B5EF4-FFF2-40B4-BE49-F238E27FC236}">
                <a16:creationId xmlns:a16="http://schemas.microsoft.com/office/drawing/2014/main" id="{200E0FAB-AEAE-FF40-885E-AD2C41F240A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38265" y="4117523"/>
            <a:ext cx="537424" cy="189320"/>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DB81071-9536-2C4E-8957-71D09451D51F}"/>
              </a:ext>
            </a:extLst>
          </p:cNvPr>
          <p:cNvSpPr/>
          <p:nvPr userDrawn="1"/>
        </p:nvSpPr>
        <p:spPr>
          <a:xfrm>
            <a:off x="3357360" y="4337427"/>
            <a:ext cx="2967488" cy="200055"/>
          </a:xfrm>
          <a:prstGeom prst="rect">
            <a:avLst/>
          </a:prstGeom>
        </p:spPr>
        <p:txBody>
          <a:bodyPr wrap="square">
            <a:spAutoFit/>
          </a:bodyPr>
          <a:lstStyle/>
          <a:p>
            <a:r>
              <a:rPr lang="es-ES" sz="700" b="0" i="0" dirty="0">
                <a:solidFill>
                  <a:schemeClr val="bg1">
                    <a:lumMod val="75000"/>
                  </a:schemeClr>
                </a:solidFill>
                <a:effectLst/>
                <a:latin typeface="Source Sans Pro" panose="020B0503030403020204" pitchFamily="34" charset="0"/>
              </a:rPr>
              <a:t>Esta obra está bajo una </a:t>
            </a:r>
            <a:r>
              <a:rPr lang="es-ES" sz="700" b="0" i="0" u="none" strike="noStrike" dirty="0">
                <a:solidFill>
                  <a:schemeClr val="bg1">
                    <a:lumMod val="75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Licencia Creative Commons Atribución 4.0</a:t>
            </a:r>
            <a:endParaRPr lang="es-ES" sz="700" dirty="0">
              <a:solidFill>
                <a:schemeClr val="bg1">
                  <a:lumMod val="75000"/>
                </a:schemeClr>
              </a:solidFill>
            </a:endParaRPr>
          </a:p>
        </p:txBody>
      </p:sp>
      <p:pic>
        <p:nvPicPr>
          <p:cNvPr id="29" name="Picture 6">
            <a:extLst>
              <a:ext uri="{FF2B5EF4-FFF2-40B4-BE49-F238E27FC236}">
                <a16:creationId xmlns:a16="http://schemas.microsoft.com/office/drawing/2014/main" id="{262F7FD2-6A8E-1244-BDE4-3706E4C077BE}"/>
              </a:ext>
            </a:extLst>
          </p:cNvPr>
          <p:cNvPicPr>
            <a:picLocks noChangeAspect="1" noChangeArrowheads="1"/>
          </p:cNvPicPr>
          <p:nvPr userDrawn="1"/>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846944"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c logo">
            <a:extLst>
              <a:ext uri="{FF2B5EF4-FFF2-40B4-BE49-F238E27FC236}">
                <a16:creationId xmlns:a16="http://schemas.microsoft.com/office/drawing/2014/main" id="{E688AE43-B6D8-8747-8446-1466D2F3E791}"/>
              </a:ext>
            </a:extLst>
          </p:cNvPr>
          <p:cNvPicPr>
            <a:picLocks noChangeAspect="1" noChangeArrowheads="1"/>
          </p:cNvPicPr>
          <p:nvPr userDrawn="1"/>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582990"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EA7F0F84-7B90-0F4D-901F-DF0E3F5155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040" y="4129155"/>
            <a:ext cx="692499" cy="184666"/>
          </a:xfrm>
          <a:prstGeom prst="rect">
            <a:avLst/>
          </a:prstGeom>
        </p:spPr>
      </p:pic>
      <p:sp>
        <p:nvSpPr>
          <p:cNvPr id="32" name="Google Shape;594;p24">
            <a:extLst>
              <a:ext uri="{FF2B5EF4-FFF2-40B4-BE49-F238E27FC236}">
                <a16:creationId xmlns:a16="http://schemas.microsoft.com/office/drawing/2014/main" id="{BB912BC6-69E1-4849-A135-0FDDFD811878}"/>
              </a:ext>
            </a:extLst>
          </p:cNvPr>
          <p:cNvSpPr txBox="1">
            <a:spLocks/>
          </p:cNvSpPr>
          <p:nvPr userDrawn="1"/>
        </p:nvSpPr>
        <p:spPr>
          <a:xfrm>
            <a:off x="3357359" y="1650305"/>
            <a:ext cx="7919050" cy="2190313"/>
          </a:xfrm>
          <a:prstGeom prst="rect">
            <a:avLst/>
          </a:prstGeom>
        </p:spPr>
        <p:txBody>
          <a:bodyPr spcFirstLastPara="1" vert="horz" wrap="square" lIns="91425" tIns="91425" rIns="91425" bIns="91425"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000"/>
              </a:spcAft>
              <a:buClr>
                <a:schemeClr val="dk1"/>
              </a:buClr>
              <a:buSzPts val="1100"/>
            </a:pPr>
            <a:r>
              <a:rPr lang="es-ES" sz="1000" dirty="0">
                <a:latin typeface="Arial" panose="020B0604020202020204" pitchFamily="34" charset="0"/>
                <a:cs typeface="Arial" panose="020B0604020202020204" pitchFamily="34" charset="0"/>
              </a:rPr>
              <a:t>Esto es lo que encontrará en esta plantilla de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presentación de diapositivas basada en una metodología o una temática que se puede adaptar fácilmente a tus necesidades. Para obtener más información sobre cómo editar la plantilla, visite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En la presentación  se puede encontrar una variedad de imágenes e ilustraciones que son adecuadas para su uso en la presentación.</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diapositiva final de agradecimiento, que debes conservar para que se den los créditos correspondientes a nuestro diseño.</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diapositiva de recursos, donde encontrará enlaces a todos los elementos utilizados en la plantilla.</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Instrucciones de uso.</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Diapositiva final con los </a:t>
            </a:r>
            <a:r>
              <a:rPr lang="es-ES" sz="900" dirty="0">
                <a:latin typeface="Arial" panose="020B0604020202020204" pitchFamily="34" charset="0"/>
                <a:cs typeface="Arial" panose="020B0604020202020204" pitchFamily="34" charset="0"/>
              </a:rPr>
              <a:t>créditos y las fuentes y colores utilizados en la plantilla.</a:t>
            </a:r>
          </a:p>
        </p:txBody>
      </p:sp>
      <p:sp>
        <p:nvSpPr>
          <p:cNvPr id="33" name="Rectángulo 32">
            <a:extLst>
              <a:ext uri="{FF2B5EF4-FFF2-40B4-BE49-F238E27FC236}">
                <a16:creationId xmlns:a16="http://schemas.microsoft.com/office/drawing/2014/main" id="{2F33F11C-5D43-6B45-B505-DAFF90D31395}"/>
              </a:ext>
            </a:extLst>
          </p:cNvPr>
          <p:cNvSpPr/>
          <p:nvPr userDrawn="1"/>
        </p:nvSpPr>
        <p:spPr>
          <a:xfrm>
            <a:off x="3357361" y="1281167"/>
            <a:ext cx="352968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CONTENIDO DE ESTA PLANTILLA</a:t>
            </a:r>
          </a:p>
        </p:txBody>
      </p:sp>
      <p:sp>
        <p:nvSpPr>
          <p:cNvPr id="34" name="Rectángulo 33">
            <a:extLst>
              <a:ext uri="{FF2B5EF4-FFF2-40B4-BE49-F238E27FC236}">
                <a16:creationId xmlns:a16="http://schemas.microsoft.com/office/drawing/2014/main" id="{30570F82-8247-544B-9DDC-8829E30D2AD4}"/>
              </a:ext>
            </a:extLst>
          </p:cNvPr>
          <p:cNvSpPr/>
          <p:nvPr userDrawn="1"/>
        </p:nvSpPr>
        <p:spPr>
          <a:xfrm>
            <a:off x="3357361" y="1092096"/>
            <a:ext cx="1560042" cy="246221"/>
          </a:xfrm>
          <a:prstGeom prst="rect">
            <a:avLst/>
          </a:prstGeom>
        </p:spPr>
        <p:txBody>
          <a:bodyPr wrap="none">
            <a:spAutoFit/>
          </a:bodyPr>
          <a:lstStyle/>
          <a:p>
            <a:r>
              <a:rPr lang="es-ES" sz="1000" b="1" dirty="0">
                <a:solidFill>
                  <a:schemeClr val="bg1">
                    <a:lumMod val="85000"/>
                  </a:schemeClr>
                </a:solidFill>
                <a:latin typeface="Arial" panose="020B0604020202020204" pitchFamily="34" charset="0"/>
                <a:cs typeface="Arial" panose="020B0604020202020204" pitchFamily="34" charset="0"/>
              </a:rPr>
              <a:t>Leer antes de empezar</a:t>
            </a:r>
          </a:p>
        </p:txBody>
      </p:sp>
      <p:sp>
        <p:nvSpPr>
          <p:cNvPr id="35" name="Rectángulo 34">
            <a:extLst>
              <a:ext uri="{FF2B5EF4-FFF2-40B4-BE49-F238E27FC236}">
                <a16:creationId xmlns:a16="http://schemas.microsoft.com/office/drawing/2014/main" id="{1D6C3888-E112-3C46-85D0-7D3458DC4AEF}"/>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01D16D04-96AC-1F4E-A6C3-A52AB9E39622}"/>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 name="Picture 2" descr="El principio de precaución - Ocularis">
            <a:extLst>
              <a:ext uri="{FF2B5EF4-FFF2-40B4-BE49-F238E27FC236}">
                <a16:creationId xmlns:a16="http://schemas.microsoft.com/office/drawing/2014/main" id="{8C94ADB4-2143-0244-BEE2-FA76292CEC2F}"/>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15591" y="1932916"/>
            <a:ext cx="1105666" cy="1017254"/>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F0C9236D-B9D0-EE46-A141-F4B8F52D7173}"/>
              </a:ext>
            </a:extLst>
          </p:cNvPr>
          <p:cNvSpPr txBox="1"/>
          <p:nvPr userDrawn="1"/>
        </p:nvSpPr>
        <p:spPr>
          <a:xfrm>
            <a:off x="609979" y="3087232"/>
            <a:ext cx="1716890" cy="507831"/>
          </a:xfrm>
          <a:prstGeom prst="rect">
            <a:avLst/>
          </a:prstGeom>
          <a:noFill/>
        </p:spPr>
        <p:txBody>
          <a:bodyPr wrap="square" rtlCol="0">
            <a:spAutoFit/>
          </a:bodyPr>
          <a:lstStyle/>
          <a:p>
            <a:pPr algn="ctr"/>
            <a:r>
              <a:rPr lang="es-ES" sz="900" dirty="0">
                <a:solidFill>
                  <a:srgbClr val="C00000"/>
                </a:solidFill>
                <a:latin typeface="Arial" panose="020B0604020202020204" pitchFamily="34" charset="0"/>
                <a:cs typeface="Arial" panose="020B0604020202020204" pitchFamily="34" charset="0"/>
              </a:rPr>
              <a:t>LEER LAS CONDICIONES Y ELIMINAR LA DIAPOSITIVA ANTES DE EMPEZAR </a:t>
            </a:r>
          </a:p>
        </p:txBody>
      </p:sp>
    </p:spTree>
    <p:extLst>
      <p:ext uri="{BB962C8B-B14F-4D97-AF65-F5344CB8AC3E}">
        <p14:creationId xmlns:p14="http://schemas.microsoft.com/office/powerpoint/2010/main" val="1918278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20799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umarca.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768DC03-F9BB-104D-BD96-110405A399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CuadroTexto 7">
            <a:extLst>
              <a:ext uri="{FF2B5EF4-FFF2-40B4-BE49-F238E27FC236}">
                <a16:creationId xmlns:a16="http://schemas.microsoft.com/office/drawing/2014/main" id="{77F7119B-78C1-0942-865F-C1FCD318DAE0}"/>
              </a:ext>
            </a:extLst>
          </p:cNvPr>
          <p:cNvSpPr txBox="1"/>
          <p:nvPr/>
        </p:nvSpPr>
        <p:spPr>
          <a:xfrm>
            <a:off x="1446610" y="2231395"/>
            <a:ext cx="6829287" cy="646331"/>
          </a:xfrm>
          <a:prstGeom prst="rect">
            <a:avLst/>
          </a:prstGeom>
          <a:noFill/>
        </p:spPr>
        <p:txBody>
          <a:bodyPr wrap="square" rtlCol="0">
            <a:spAutoFit/>
          </a:bodyPr>
          <a:lstStyle/>
          <a:p>
            <a:r>
              <a:rPr lang="es-ES" sz="3600" b="1" dirty="0">
                <a:solidFill>
                  <a:schemeClr val="bg1"/>
                </a:solidFill>
                <a:latin typeface="Arial" panose="020B0604020202020204" pitchFamily="34" charset="0"/>
                <a:cs typeface="Arial" panose="020B0604020202020204" pitchFamily="34" charset="0"/>
              </a:rPr>
              <a:t>ANÁLISIS DAFO</a:t>
            </a:r>
          </a:p>
        </p:txBody>
      </p:sp>
      <p:sp>
        <p:nvSpPr>
          <p:cNvPr id="9" name="CuadroTexto 8">
            <a:extLst>
              <a:ext uri="{FF2B5EF4-FFF2-40B4-BE49-F238E27FC236}">
                <a16:creationId xmlns:a16="http://schemas.microsoft.com/office/drawing/2014/main" id="{B86DCC86-6089-CE43-B329-863B7A4E62C2}"/>
              </a:ext>
            </a:extLst>
          </p:cNvPr>
          <p:cNvSpPr txBox="1"/>
          <p:nvPr/>
        </p:nvSpPr>
        <p:spPr>
          <a:xfrm>
            <a:off x="1446611" y="4540118"/>
            <a:ext cx="3251802"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Fecha presentación</a:t>
            </a:r>
          </a:p>
        </p:txBody>
      </p:sp>
      <p:sp>
        <p:nvSpPr>
          <p:cNvPr id="10" name="CuadroTexto 9">
            <a:extLst>
              <a:ext uri="{FF2B5EF4-FFF2-40B4-BE49-F238E27FC236}">
                <a16:creationId xmlns:a16="http://schemas.microsoft.com/office/drawing/2014/main" id="{0DB09B61-D16F-A446-849A-6288D495C0A2}"/>
              </a:ext>
            </a:extLst>
          </p:cNvPr>
          <p:cNvSpPr txBox="1"/>
          <p:nvPr/>
        </p:nvSpPr>
        <p:spPr>
          <a:xfrm>
            <a:off x="1407815" y="2834114"/>
            <a:ext cx="8060276" cy="1754326"/>
          </a:xfrm>
          <a:prstGeom prst="rect">
            <a:avLst/>
          </a:prstGeom>
          <a:noFill/>
        </p:spPr>
        <p:txBody>
          <a:bodyPr wrap="square" rtlCol="0">
            <a:spAutoFit/>
          </a:bodyPr>
          <a:lstStyle/>
          <a:p>
            <a:r>
              <a:rPr lang="es-ES" sz="5400" dirty="0">
                <a:latin typeface="Arial" panose="020B0604020202020204" pitchFamily="34" charset="0"/>
                <a:cs typeface="Arial" panose="020B0604020202020204" pitchFamily="34" charset="0"/>
              </a:rPr>
              <a:t>TÍTULO DEL PROYECTO</a:t>
            </a:r>
          </a:p>
        </p:txBody>
      </p:sp>
      <p:sp>
        <p:nvSpPr>
          <p:cNvPr id="11" name="Rectángulo 10">
            <a:extLst>
              <a:ext uri="{FF2B5EF4-FFF2-40B4-BE49-F238E27FC236}">
                <a16:creationId xmlns:a16="http://schemas.microsoft.com/office/drawing/2014/main" id="{99FB3688-2105-3445-B8C9-E3805A545131}"/>
              </a:ext>
            </a:extLst>
          </p:cNvPr>
          <p:cNvSpPr/>
          <p:nvPr/>
        </p:nvSpPr>
        <p:spPr>
          <a:xfrm>
            <a:off x="1446610" y="5752618"/>
            <a:ext cx="1354210" cy="7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85000"/>
                  </a:schemeClr>
                </a:solidFill>
                <a:latin typeface="Arial" panose="020B0604020202020204" pitchFamily="34" charset="0"/>
                <a:cs typeface="Arial" panose="020B0604020202020204" pitchFamily="34" charset="0"/>
              </a:rPr>
              <a:t>TU LOGO AQUÍ</a:t>
            </a:r>
          </a:p>
        </p:txBody>
      </p:sp>
    </p:spTree>
    <p:extLst>
      <p:ext uri="{BB962C8B-B14F-4D97-AF65-F5344CB8AC3E}">
        <p14:creationId xmlns:p14="http://schemas.microsoft.com/office/powerpoint/2010/main" val="174207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2" descr="\\novagroup\000_OFICINA\FOTOTECA\0_creatividad\42-22123164.jpg">
            <a:extLst>
              <a:ext uri="{FF2B5EF4-FFF2-40B4-BE49-F238E27FC236}">
                <a16:creationId xmlns:a16="http://schemas.microsoft.com/office/drawing/2014/main" id="{5F116761-5EC5-0F47-9C3A-6F05C98A6AD7}"/>
              </a:ext>
            </a:extLst>
          </p:cNvPr>
          <p:cNvPicPr>
            <a:picLocks noChangeAspect="1" noChangeArrowheads="1"/>
          </p:cNvPicPr>
          <p:nvPr/>
        </p:nvPicPr>
        <p:blipFill rotWithShape="1">
          <a:blip r:embed="rId2" cstate="screen">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a:ext>
            </a:extLst>
          </a:blip>
          <a:srcRect t="13456" b="28473"/>
          <a:stretch/>
        </p:blipFill>
        <p:spPr bwMode="auto">
          <a:xfrm flipH="1">
            <a:off x="0" y="3588152"/>
            <a:ext cx="4156939" cy="32185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3D4E1F00-14C7-BA4A-BB21-5A5E5EC657AA}"/>
              </a:ext>
            </a:extLst>
          </p:cNvPr>
          <p:cNvSpPr/>
          <p:nvPr/>
        </p:nvSpPr>
        <p:spPr>
          <a:xfrm>
            <a:off x="10346563" y="549275"/>
            <a:ext cx="1581912" cy="15819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A</a:t>
            </a:r>
          </a:p>
        </p:txBody>
      </p:sp>
      <p:sp>
        <p:nvSpPr>
          <p:cNvPr id="15" name="Rectángulo 14">
            <a:extLst>
              <a:ext uri="{FF2B5EF4-FFF2-40B4-BE49-F238E27FC236}">
                <a16:creationId xmlns:a16="http://schemas.microsoft.com/office/drawing/2014/main" id="{6FC6D0CA-35CE-C644-AC73-78DE24C5BBF9}"/>
              </a:ext>
            </a:extLst>
          </p:cNvPr>
          <p:cNvSpPr/>
          <p:nvPr/>
        </p:nvSpPr>
        <p:spPr>
          <a:xfrm>
            <a:off x="10341991" y="748379"/>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AMENZAS</a:t>
            </a:r>
            <a:endParaRPr lang="es-ES" sz="1200" dirty="0"/>
          </a:p>
        </p:txBody>
      </p:sp>
      <p:sp>
        <p:nvSpPr>
          <p:cNvPr id="16" name="Rectángulo 15">
            <a:extLst>
              <a:ext uri="{FF2B5EF4-FFF2-40B4-BE49-F238E27FC236}">
                <a16:creationId xmlns:a16="http://schemas.microsoft.com/office/drawing/2014/main" id="{6B54145B-FD7B-2949-9591-1B56C244708B}"/>
              </a:ext>
            </a:extLst>
          </p:cNvPr>
          <p:cNvSpPr/>
          <p:nvPr/>
        </p:nvSpPr>
        <p:spPr>
          <a:xfrm>
            <a:off x="10341991" y="1685639"/>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THREATS</a:t>
            </a:r>
            <a:endParaRPr lang="es-ES" sz="1200" dirty="0"/>
          </a:p>
        </p:txBody>
      </p:sp>
      <p:sp>
        <p:nvSpPr>
          <p:cNvPr id="17" name="2 Rectángulo">
            <a:extLst>
              <a:ext uri="{FF2B5EF4-FFF2-40B4-BE49-F238E27FC236}">
                <a16:creationId xmlns:a16="http://schemas.microsoft.com/office/drawing/2014/main" id="{DDB2992C-BEFA-B940-80DA-7DE4AAD18683}"/>
              </a:ext>
            </a:extLst>
          </p:cNvPr>
          <p:cNvSpPr/>
          <p:nvPr/>
        </p:nvSpPr>
        <p:spPr>
          <a:xfrm>
            <a:off x="3097422" y="2131772"/>
            <a:ext cx="5997156" cy="1323439"/>
          </a:xfrm>
          <a:prstGeom prst="rect">
            <a:avLst/>
          </a:prstGeom>
        </p:spPr>
        <p:txBody>
          <a:bodyPr wrap="none">
            <a:spAutoFit/>
          </a:bodyPr>
          <a:lstStyle/>
          <a:p>
            <a:pPr algn="ctr"/>
            <a:r>
              <a:rPr lang="ca-ES" sz="8000" b="1" dirty="0">
                <a:solidFill>
                  <a:srgbClr val="FFC000"/>
                </a:solidFill>
                <a:latin typeface="Arial" panose="020B0604020202020204" pitchFamily="34" charset="0"/>
                <a:cs typeface="Arial" panose="020B0604020202020204" pitchFamily="34" charset="0"/>
              </a:rPr>
              <a:t>AMENAZAS</a:t>
            </a:r>
          </a:p>
        </p:txBody>
      </p:sp>
      <p:sp>
        <p:nvSpPr>
          <p:cNvPr id="18" name="28 Rectángulo">
            <a:extLst>
              <a:ext uri="{FF2B5EF4-FFF2-40B4-BE49-F238E27FC236}">
                <a16:creationId xmlns:a16="http://schemas.microsoft.com/office/drawing/2014/main" id="{10AD5FAE-2855-6D42-A7ED-49DDA68DA6B4}"/>
              </a:ext>
            </a:extLst>
          </p:cNvPr>
          <p:cNvSpPr/>
          <p:nvPr/>
        </p:nvSpPr>
        <p:spPr>
          <a:xfrm>
            <a:off x="4295775" y="3424373"/>
            <a:ext cx="4767202" cy="907941"/>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Amenazas externas del mercado o del entorno: competencia, productos sustitutivos, evolución del sector, aspectos legislativos, etc.</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21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334963" y="5662394"/>
            <a:ext cx="2467342" cy="646331"/>
          </a:xfrm>
          <a:prstGeom prst="rect">
            <a:avLst/>
          </a:prstGeom>
        </p:spPr>
        <p:txBody>
          <a:bodyPr wrap="none">
            <a:spAutoFit/>
          </a:bodyPr>
          <a:lstStyle/>
          <a:p>
            <a:r>
              <a:rPr lang="ca-ES" sz="3600" b="1" dirty="0">
                <a:solidFill>
                  <a:srgbClr val="FFC000"/>
                </a:solidFill>
                <a:latin typeface="Arial" panose="020B0604020202020204" pitchFamily="34" charset="0"/>
                <a:cs typeface="Arial" panose="020B0604020202020204" pitchFamily="34" charset="0"/>
              </a:rPr>
              <a:t>AMENZAS</a:t>
            </a:r>
            <a:endParaRPr lang="ca-ES" sz="3600" b="1" dirty="0">
              <a:solidFill>
                <a:srgbClr val="FF0000"/>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3308598"/>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oportunidades,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¿Cómo puede afectarnos la situación económica?  
¿Qué nos puede pasar negativamente?</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productos o servicios dejarán de ser atractivos?  
¿Qué querrán los clientes que no podamos ofrecerles?  
¿Cómo pueden afectarnos negativamente los cambios tecnológicos?</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¿Cómo pueden afectarnos los nuevos medios digitales?</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impacto puede tener la aparición de competidores con más recursos?</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¿Cuál será la evolución de nuestra red comercial?
¿Cómo pueden afectarnos las nuevas formas de organizar el trabajo?
…</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3971938559"/>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AMENAZAS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las amenazas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10" name="Rectángulo 9">
            <a:extLst>
              <a:ext uri="{FF2B5EF4-FFF2-40B4-BE49-F238E27FC236}">
                <a16:creationId xmlns:a16="http://schemas.microsoft.com/office/drawing/2014/main" id="{197514F7-7670-724C-88D5-4ABCD3B1A8AE}"/>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12" name="Rectángulo 11">
            <a:extLst>
              <a:ext uri="{FF2B5EF4-FFF2-40B4-BE49-F238E27FC236}">
                <a16:creationId xmlns:a16="http://schemas.microsoft.com/office/drawing/2014/main" id="{7C9D6F24-A6D6-D349-A3DE-D43C4D396CE5}"/>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AMENAZAS</a:t>
            </a:r>
          </a:p>
        </p:txBody>
      </p:sp>
    </p:spTree>
    <p:extLst>
      <p:ext uri="{BB962C8B-B14F-4D97-AF65-F5344CB8AC3E}">
        <p14:creationId xmlns:p14="http://schemas.microsoft.com/office/powerpoint/2010/main" val="365136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2" descr="\\novagroup\000_OFICINA\FOTOTECA\0_creatividad\42-22123163.jpg">
            <a:extLst>
              <a:ext uri="{FF2B5EF4-FFF2-40B4-BE49-F238E27FC236}">
                <a16:creationId xmlns:a16="http://schemas.microsoft.com/office/drawing/2014/main" id="{2D0495D2-D167-FD42-A270-6E4506290EBD}"/>
              </a:ext>
            </a:extLst>
          </p:cNvPr>
          <p:cNvPicPr>
            <a:picLocks noChangeAspect="1" noChangeArrowheads="1"/>
          </p:cNvPicPr>
          <p:nvPr/>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5000" contrast="4000"/>
                    </a14:imgEffect>
                  </a14:imgLayer>
                </a14:imgProps>
              </a:ext>
              <a:ext uri="{28A0092B-C50C-407E-A947-70E740481C1C}">
                <a14:useLocalDpi xmlns:a14="http://schemas.microsoft.com/office/drawing/2010/main"/>
              </a:ext>
            </a:extLst>
          </a:blip>
          <a:srcRect t="12655" b="18572"/>
          <a:stretch/>
        </p:blipFill>
        <p:spPr bwMode="auto">
          <a:xfrm>
            <a:off x="0" y="3628332"/>
            <a:ext cx="3522049" cy="3229668"/>
          </a:xfrm>
          <a:prstGeom prst="rect">
            <a:avLst/>
          </a:prstGeom>
          <a:noFill/>
          <a:extLst>
            <a:ext uri="{909E8E84-426E-40DD-AFC4-6F175D3DCCD1}">
              <a14:hiddenFill xmlns:a14="http://schemas.microsoft.com/office/drawing/2010/main">
                <a:solidFill>
                  <a:srgbClr val="FFFFFF"/>
                </a:solidFill>
              </a14:hiddenFill>
            </a:ext>
          </a:extLst>
        </p:spPr>
      </p:pic>
      <p:sp>
        <p:nvSpPr>
          <p:cNvPr id="11" name="2 Rectángulo">
            <a:extLst>
              <a:ext uri="{FF2B5EF4-FFF2-40B4-BE49-F238E27FC236}">
                <a16:creationId xmlns:a16="http://schemas.microsoft.com/office/drawing/2014/main" id="{90FCD7BE-B17D-C24C-8C8F-8AF914B0CA6E}"/>
              </a:ext>
            </a:extLst>
          </p:cNvPr>
          <p:cNvSpPr/>
          <p:nvPr/>
        </p:nvSpPr>
        <p:spPr>
          <a:xfrm>
            <a:off x="1500832" y="2131772"/>
            <a:ext cx="9190336" cy="1323439"/>
          </a:xfrm>
          <a:prstGeom prst="rect">
            <a:avLst/>
          </a:prstGeom>
        </p:spPr>
        <p:txBody>
          <a:bodyPr wrap="none">
            <a:spAutoFit/>
          </a:bodyPr>
          <a:lstStyle/>
          <a:p>
            <a:pPr algn="ctr"/>
            <a:r>
              <a:rPr lang="ca-ES" sz="8000" b="1" dirty="0">
                <a:solidFill>
                  <a:srgbClr val="00B0F0"/>
                </a:solidFill>
                <a:latin typeface="Arial" panose="020B0604020202020204" pitchFamily="34" charset="0"/>
                <a:cs typeface="Arial" panose="020B0604020202020204" pitchFamily="34" charset="0"/>
              </a:rPr>
              <a:t>OPORTUNIDADES</a:t>
            </a:r>
          </a:p>
        </p:txBody>
      </p:sp>
      <p:sp>
        <p:nvSpPr>
          <p:cNvPr id="12" name="28 Rectángulo">
            <a:extLst>
              <a:ext uri="{FF2B5EF4-FFF2-40B4-BE49-F238E27FC236}">
                <a16:creationId xmlns:a16="http://schemas.microsoft.com/office/drawing/2014/main" id="{9D0A5828-798E-EA4B-8591-92891F7AC04D}"/>
              </a:ext>
            </a:extLst>
          </p:cNvPr>
          <p:cNvSpPr/>
          <p:nvPr/>
        </p:nvSpPr>
        <p:spPr>
          <a:xfrm>
            <a:off x="4295775" y="3424373"/>
            <a:ext cx="5629516" cy="738664"/>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Oportunidades externas del mercado o del entorno. Nuevos hábitos o tendencias de consumo que pueden afectarnos positivamente, evolución del sector, legislativo, etc.</a:t>
            </a:r>
          </a:p>
        </p:txBody>
      </p:sp>
      <p:sp>
        <p:nvSpPr>
          <p:cNvPr id="13" name="Rectángulo 12">
            <a:extLst>
              <a:ext uri="{FF2B5EF4-FFF2-40B4-BE49-F238E27FC236}">
                <a16:creationId xmlns:a16="http://schemas.microsoft.com/office/drawing/2014/main" id="{13581508-99FE-A640-97E4-43B1AFED704C}"/>
              </a:ext>
            </a:extLst>
          </p:cNvPr>
          <p:cNvSpPr/>
          <p:nvPr/>
        </p:nvSpPr>
        <p:spPr>
          <a:xfrm>
            <a:off x="10346563" y="549860"/>
            <a:ext cx="1581912" cy="15819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O</a:t>
            </a:r>
          </a:p>
        </p:txBody>
      </p:sp>
      <p:sp>
        <p:nvSpPr>
          <p:cNvPr id="14" name="Rectángulo 13">
            <a:extLst>
              <a:ext uri="{FF2B5EF4-FFF2-40B4-BE49-F238E27FC236}">
                <a16:creationId xmlns:a16="http://schemas.microsoft.com/office/drawing/2014/main" id="{B8C7A7CC-F6B0-6E45-8441-24E70A7D71BF}"/>
              </a:ext>
            </a:extLst>
          </p:cNvPr>
          <p:cNvSpPr/>
          <p:nvPr/>
        </p:nvSpPr>
        <p:spPr>
          <a:xfrm>
            <a:off x="10341991" y="744392"/>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OPORTUNIDADES</a:t>
            </a:r>
            <a:endParaRPr lang="es-ES" sz="1200" dirty="0"/>
          </a:p>
        </p:txBody>
      </p:sp>
      <p:sp>
        <p:nvSpPr>
          <p:cNvPr id="15" name="Rectángulo 14">
            <a:extLst>
              <a:ext uri="{FF2B5EF4-FFF2-40B4-BE49-F238E27FC236}">
                <a16:creationId xmlns:a16="http://schemas.microsoft.com/office/drawing/2014/main" id="{902D7C0F-60EB-C04D-8355-7B6A91E29A44}"/>
              </a:ext>
            </a:extLst>
          </p:cNvPr>
          <p:cNvSpPr/>
          <p:nvPr/>
        </p:nvSpPr>
        <p:spPr>
          <a:xfrm>
            <a:off x="10341991" y="1681652"/>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OPPORTUNITIES</a:t>
            </a:r>
            <a:endParaRPr lang="es-ES" sz="1200" dirty="0"/>
          </a:p>
        </p:txBody>
      </p:sp>
    </p:spTree>
    <p:extLst>
      <p:ext uri="{BB962C8B-B14F-4D97-AF65-F5344CB8AC3E}">
        <p14:creationId xmlns:p14="http://schemas.microsoft.com/office/powerpoint/2010/main" val="385697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334963" y="5662394"/>
            <a:ext cx="4237057" cy="646331"/>
          </a:xfrm>
          <a:prstGeom prst="rect">
            <a:avLst/>
          </a:prstGeom>
        </p:spPr>
        <p:txBody>
          <a:bodyPr wrap="none">
            <a:spAutoFit/>
          </a:bodyPr>
          <a:lstStyle/>
          <a:p>
            <a:r>
              <a:rPr lang="ca-ES" sz="3600" b="1" dirty="0">
                <a:solidFill>
                  <a:srgbClr val="00B0F0"/>
                </a:solidFill>
                <a:latin typeface="Arial" panose="020B0604020202020204" pitchFamily="34" charset="0"/>
                <a:cs typeface="Arial" panose="020B0604020202020204" pitchFamily="34" charset="0"/>
              </a:rPr>
              <a:t>OPORTUNIDADES</a:t>
            </a:r>
            <a:endParaRPr lang="ca-ES" sz="3600" b="1" dirty="0">
              <a:solidFill>
                <a:srgbClr val="FF0000"/>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3308598"/>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oportunidades,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¿Cuáles serán los factores más valorados por los clientes en los próximos años? ¿Cuáles son las tendencias?
¿Qué cambios se producirán en el mercado en los próximos años? ¿Qué sectores tendrán más crecimiento?
¿Cuáles serán los cambios tecnológicos? ¿Cómo podríamos aprovechar las nuevas tecnologías? </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nuevas demandas del mercado podríamos aprovechar?</a:t>
            </a:r>
          </a:p>
          <a:p>
            <a:pPr marL="171450" lvl="1" indent="-171450">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otros productos o servicios podríamos ofrecerles?
¿Cómo evolucionarán los modelos organizativos?
¿A qué otros mercados podríamos dirigirnos?
¿Qué otros canales de distribución podríamos utilizar? 
…</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2594238351"/>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OPORTUNIDADES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las oportunidades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8" name="Rectángulo 7">
            <a:extLst>
              <a:ext uri="{FF2B5EF4-FFF2-40B4-BE49-F238E27FC236}">
                <a16:creationId xmlns:a16="http://schemas.microsoft.com/office/drawing/2014/main" id="{42374E30-2F87-6446-8D09-8AF39B66A3F5}"/>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AB48E5FF-4D63-BB41-BD99-F615250627D5}"/>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OPORTUNIDADES</a:t>
            </a:r>
          </a:p>
        </p:txBody>
      </p:sp>
    </p:spTree>
    <p:extLst>
      <p:ext uri="{BB962C8B-B14F-4D97-AF65-F5344CB8AC3E}">
        <p14:creationId xmlns:p14="http://schemas.microsoft.com/office/powerpoint/2010/main" val="90657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2112381" y="2721114"/>
            <a:ext cx="7967238" cy="707886"/>
          </a:xfrm>
          <a:prstGeom prst="rect">
            <a:avLst/>
          </a:prstGeom>
        </p:spPr>
        <p:txBody>
          <a:bodyPr wrap="square">
            <a:spAutoFit/>
          </a:bodyPr>
          <a:lstStyle/>
          <a:p>
            <a:pPr algn="ctr" fontAlgn="base"/>
            <a:r>
              <a:rPr lang="es-ES_tradnl" sz="4000" b="1" dirty="0">
                <a:latin typeface="Arial" panose="020B0604020202020204" pitchFamily="34" charset="0"/>
                <a:ea typeface="MS Gothic" panose="020B0609070205080204" pitchFamily="49" charset="-128"/>
                <a:cs typeface="Arial" panose="020B0604020202020204" pitchFamily="34" charset="0"/>
              </a:rPr>
              <a:t>ASPECTOS PRIORITARIOS</a:t>
            </a:r>
          </a:p>
        </p:txBody>
      </p:sp>
      <p:pic>
        <p:nvPicPr>
          <p:cNvPr id="2" name="Imagen 1">
            <a:extLst>
              <a:ext uri="{FF2B5EF4-FFF2-40B4-BE49-F238E27FC236}">
                <a16:creationId xmlns:a16="http://schemas.microsoft.com/office/drawing/2014/main" id="{59E34943-DC7F-3E4B-BBFE-2E0B0E5E9DF7}"/>
              </a:ext>
            </a:extLst>
          </p:cNvPr>
          <p:cNvPicPr>
            <a:picLocks noChangeAspect="1"/>
          </p:cNvPicPr>
          <p:nvPr/>
        </p:nvPicPr>
        <p:blipFill>
          <a:blip r:embed="rId2"/>
          <a:stretch>
            <a:fillRect/>
          </a:stretch>
        </p:blipFill>
        <p:spPr>
          <a:xfrm>
            <a:off x="3900518" y="3721335"/>
            <a:ext cx="4390964" cy="1095712"/>
          </a:xfrm>
          <a:prstGeom prst="rect">
            <a:avLst/>
          </a:prstGeom>
        </p:spPr>
      </p:pic>
    </p:spTree>
    <p:extLst>
      <p:ext uri="{BB962C8B-B14F-4D97-AF65-F5344CB8AC3E}">
        <p14:creationId xmlns:p14="http://schemas.microsoft.com/office/powerpoint/2010/main" val="388915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32DB23-1D81-EC47-954E-BA08E508DADF}"/>
              </a:ext>
            </a:extLst>
          </p:cNvPr>
          <p:cNvPicPr>
            <a:picLocks noChangeAspect="1"/>
          </p:cNvPicPr>
          <p:nvPr/>
        </p:nvPicPr>
        <p:blipFill>
          <a:blip r:embed="rId2"/>
          <a:stretch>
            <a:fillRect/>
          </a:stretch>
        </p:blipFill>
        <p:spPr>
          <a:xfrm>
            <a:off x="0" y="0"/>
            <a:ext cx="12182140" cy="6858000"/>
          </a:xfrm>
          <a:prstGeom prst="rect">
            <a:avLst/>
          </a:prstGeom>
        </p:spPr>
      </p:pic>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334963" y="549275"/>
            <a:ext cx="3652515" cy="830997"/>
          </a:xfrm>
          <a:prstGeom prst="rect">
            <a:avLst/>
          </a:prstGeom>
        </p:spPr>
        <p:txBody>
          <a:bodyPr wrap="square">
            <a:spAutoFit/>
          </a:bodyPr>
          <a:lstStyle/>
          <a:p>
            <a:pPr fontAlgn="base"/>
            <a:r>
              <a:rPr lang="es-ES_tradnl" sz="2400" b="1" dirty="0">
                <a:solidFill>
                  <a:schemeClr val="bg1"/>
                </a:solidFill>
                <a:latin typeface="Arial" panose="020B0604020202020204" pitchFamily="34" charset="0"/>
                <a:ea typeface="MS Gothic" panose="020B0609070205080204" pitchFamily="49" charset="-128"/>
                <a:cs typeface="Arial" panose="020B0604020202020204" pitchFamily="34" charset="0"/>
              </a:rPr>
              <a:t>ASPECTOS PRIORITARIOS</a:t>
            </a:r>
          </a:p>
        </p:txBody>
      </p:sp>
      <p:graphicFrame>
        <p:nvGraphicFramePr>
          <p:cNvPr id="10" name="Tabla 2">
            <a:extLst>
              <a:ext uri="{FF2B5EF4-FFF2-40B4-BE49-F238E27FC236}">
                <a16:creationId xmlns:a16="http://schemas.microsoft.com/office/drawing/2014/main" id="{5EE08291-9FC4-A544-A7F3-8AC82B6D3C77}"/>
              </a:ext>
            </a:extLst>
          </p:cNvPr>
          <p:cNvGraphicFramePr>
            <a:graphicFrameLocks noGrp="1"/>
          </p:cNvGraphicFramePr>
          <p:nvPr>
            <p:extLst>
              <p:ext uri="{D42A27DB-BD31-4B8C-83A1-F6EECF244321}">
                <p14:modId xmlns:p14="http://schemas.microsoft.com/office/powerpoint/2010/main" val="1097274465"/>
              </p:ext>
            </p:extLst>
          </p:nvPr>
        </p:nvGraphicFramePr>
        <p:xfrm>
          <a:off x="5110223" y="549275"/>
          <a:ext cx="6818252" cy="5432495"/>
        </p:xfrm>
        <a:graphic>
          <a:graphicData uri="http://schemas.openxmlformats.org/drawingml/2006/table">
            <a:tbl>
              <a:tblPr firstRow="1" bandRow="1">
                <a:tableStyleId>{93296810-A885-4BE3-A3E7-6D5BEEA58F35}</a:tableStyleId>
              </a:tblPr>
              <a:tblGrid>
                <a:gridCol w="484547">
                  <a:extLst>
                    <a:ext uri="{9D8B030D-6E8A-4147-A177-3AD203B41FA5}">
                      <a16:colId xmlns:a16="http://schemas.microsoft.com/office/drawing/2014/main" val="4137676728"/>
                    </a:ext>
                  </a:extLst>
                </a:gridCol>
                <a:gridCol w="1134445">
                  <a:extLst>
                    <a:ext uri="{9D8B030D-6E8A-4147-A177-3AD203B41FA5}">
                      <a16:colId xmlns:a16="http://schemas.microsoft.com/office/drawing/2014/main" val="1212814198"/>
                    </a:ext>
                  </a:extLst>
                </a:gridCol>
                <a:gridCol w="5199260">
                  <a:extLst>
                    <a:ext uri="{9D8B030D-6E8A-4147-A177-3AD203B41FA5}">
                      <a16:colId xmlns:a16="http://schemas.microsoft.com/office/drawing/2014/main" val="3400713665"/>
                    </a:ext>
                  </a:extLst>
                </a:gridCol>
              </a:tblGrid>
              <a:tr h="353550">
                <a:tc>
                  <a:txBody>
                    <a:bodyPr/>
                    <a:lstStyle/>
                    <a:p>
                      <a:pPr algn="ctr"/>
                      <a:r>
                        <a:rPr lang="es-ES" sz="1600" dirty="0"/>
                        <a:t>Nº</a:t>
                      </a:r>
                      <a:endParaRPr lang="es-ES" sz="1600" dirty="0">
                        <a:latin typeface="Arial" panose="020B0604020202020204" pitchFamily="34" charset="0"/>
                        <a:cs typeface="Arial" panose="020B0604020202020204" pitchFamily="34" charset="0"/>
                      </a:endParaRPr>
                    </a:p>
                  </a:txBody>
                  <a:tcPr/>
                </a:tc>
                <a:tc>
                  <a:txBody>
                    <a:bodyPr/>
                    <a:lstStyle/>
                    <a:p>
                      <a:pPr algn="ctr"/>
                      <a:r>
                        <a:rPr lang="es-ES" sz="1600" dirty="0"/>
                        <a:t>DAFO</a:t>
                      </a:r>
                      <a:endParaRPr lang="es-ES" sz="1600" dirty="0">
                        <a:latin typeface="Arial" panose="020B0604020202020204" pitchFamily="34" charset="0"/>
                        <a:cs typeface="Arial" panose="020B0604020202020204" pitchFamily="34" charset="0"/>
                      </a:endParaRPr>
                    </a:p>
                  </a:txBody>
                  <a:tcPr/>
                </a:tc>
                <a:tc>
                  <a:txBody>
                    <a:bodyPr/>
                    <a:lstStyle/>
                    <a:p>
                      <a:r>
                        <a:rPr lang="es-ES" sz="1600" dirty="0"/>
                        <a:t>ASPECTOS PRIORTARIOS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4834675"/>
                  </a:ext>
                </a:extLst>
              </a:tr>
              <a:tr h="1015789">
                <a:tc>
                  <a:txBody>
                    <a:bodyPr/>
                    <a:lstStyle/>
                    <a:p>
                      <a:pPr algn="ctr"/>
                      <a:r>
                        <a:rPr lang="es-ES" sz="1200" dirty="0">
                          <a:solidFill>
                            <a:schemeClr val="bg1">
                              <a:lumMod val="65000"/>
                            </a:schemeClr>
                          </a:solidFill>
                        </a:rPr>
                        <a:t>1</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8661680"/>
                  </a:ext>
                </a:extLst>
              </a:tr>
              <a:tr h="1015789">
                <a:tc>
                  <a:txBody>
                    <a:bodyPr/>
                    <a:lstStyle/>
                    <a:p>
                      <a:pPr algn="ctr"/>
                      <a:r>
                        <a:rPr lang="es-ES" sz="1200" dirty="0">
                          <a:solidFill>
                            <a:schemeClr val="bg1">
                              <a:lumMod val="65000"/>
                            </a:schemeClr>
                          </a:solidFill>
                        </a:rPr>
                        <a:t>2</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FORTALEZA</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1015789">
                <a:tc>
                  <a:txBody>
                    <a:bodyPr/>
                    <a:lstStyle/>
                    <a:p>
                      <a:pPr algn="ctr"/>
                      <a:r>
                        <a:rPr lang="es-ES" sz="1200" dirty="0">
                          <a:solidFill>
                            <a:schemeClr val="bg1">
                              <a:lumMod val="65000"/>
                            </a:schemeClr>
                          </a:solidFill>
                        </a:rPr>
                        <a:t>3</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OPORTUNIDAD</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1015789">
                <a:tc>
                  <a:txBody>
                    <a:bodyPr/>
                    <a:lstStyle/>
                    <a:p>
                      <a:pPr algn="ctr"/>
                      <a:r>
                        <a:rPr lang="es-ES" sz="1200" dirty="0">
                          <a:solidFill>
                            <a:schemeClr val="bg1">
                              <a:lumMod val="65000"/>
                            </a:schemeClr>
                          </a:solidFill>
                        </a:rPr>
                        <a:t>4</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1015789">
                <a:tc>
                  <a:txBody>
                    <a:bodyPr/>
                    <a:lstStyle/>
                    <a:p>
                      <a:pPr algn="ctr"/>
                      <a:r>
                        <a:rPr lang="es-ES" sz="1200" dirty="0">
                          <a:solidFill>
                            <a:schemeClr val="bg1">
                              <a:lumMod val="65000"/>
                            </a:schemeClr>
                          </a:solidFill>
                        </a:rPr>
                        <a:t>5</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bl>
          </a:graphicData>
        </a:graphic>
      </p:graphicFrame>
      <p:sp>
        <p:nvSpPr>
          <p:cNvPr id="12" name="28 Rectángulo">
            <a:extLst>
              <a:ext uri="{FF2B5EF4-FFF2-40B4-BE49-F238E27FC236}">
                <a16:creationId xmlns:a16="http://schemas.microsoft.com/office/drawing/2014/main" id="{A9C47794-B6BC-A244-8EB3-D1730758133A}"/>
              </a:ext>
            </a:extLst>
          </p:cNvPr>
          <p:cNvSpPr/>
          <p:nvPr/>
        </p:nvSpPr>
        <p:spPr>
          <a:xfrm>
            <a:off x="334963" y="1380272"/>
            <a:ext cx="3583068" cy="2292935"/>
          </a:xfrm>
          <a:prstGeom prst="rect">
            <a:avLst/>
          </a:prstGeom>
        </p:spPr>
        <p:txBody>
          <a:bodyPr wrap="square">
            <a:spAutoFit/>
          </a:bodyPr>
          <a:lstStyle/>
          <a:p>
            <a:pPr marL="0" lvl="1">
              <a:defRPr/>
            </a:pPr>
            <a:r>
              <a:rPr lang="es-ES" sz="1100" dirty="0">
                <a:solidFill>
                  <a:schemeClr val="bg1"/>
                </a:solidFill>
                <a:latin typeface="Arial" panose="020B0604020202020204" pitchFamily="34" charset="0"/>
                <a:cs typeface="Arial" panose="020B0604020202020204" pitchFamily="34" charset="0"/>
              </a:rPr>
              <a:t>Seleccionar los aspectos prioritarios del análisis DAFO. Identifica aquellos aspectos que tienen o pueden tener un mayor impacto para la empresa o para el proyecto. Pensar en aspectos sobre los que deseamos actuar.</a:t>
            </a:r>
          </a:p>
          <a:p>
            <a:pPr marL="0" lvl="1">
              <a:defRPr/>
            </a:pPr>
            <a:endParaRPr lang="es-ES" sz="1100" dirty="0">
              <a:solidFill>
                <a:schemeClr val="bg1"/>
              </a:solidFill>
              <a:latin typeface="Arial" panose="020B0604020202020204" pitchFamily="34" charset="0"/>
              <a:cs typeface="Arial" panose="020B0604020202020204" pitchFamily="34" charset="0"/>
            </a:endParaRPr>
          </a:p>
          <a:p>
            <a:pPr marL="0" lvl="1">
              <a:defRPr/>
            </a:pPr>
            <a:r>
              <a:rPr lang="es-ES" sz="1100" dirty="0">
                <a:solidFill>
                  <a:schemeClr val="bg1"/>
                </a:solidFill>
                <a:latin typeface="Arial" panose="020B0604020202020204" pitchFamily="34" charset="0"/>
                <a:cs typeface="Arial" panose="020B0604020202020204" pitchFamily="34" charset="0"/>
              </a:rPr>
              <a:t>Puedes utilizar criterios para valorar cada aspecto identificado en el DAFO. </a:t>
            </a:r>
          </a:p>
          <a:p>
            <a:pPr marL="0" lvl="1">
              <a:defRPr/>
            </a:pPr>
            <a:endParaRPr lang="es-ES" sz="1100" dirty="0">
              <a:solidFill>
                <a:schemeClr val="bg1"/>
              </a:solidFill>
              <a:latin typeface="Arial" panose="020B0604020202020204" pitchFamily="34" charset="0"/>
              <a:cs typeface="Arial" panose="020B0604020202020204" pitchFamily="34" charset="0"/>
            </a:endParaRPr>
          </a:p>
          <a:p>
            <a:pPr marL="0" lvl="1">
              <a:defRPr/>
            </a:pPr>
            <a:r>
              <a:rPr lang="es-ES" sz="1100" dirty="0">
                <a:solidFill>
                  <a:schemeClr val="bg1"/>
                </a:solidFill>
                <a:latin typeface="Arial" panose="020B0604020202020204" pitchFamily="34" charset="0"/>
                <a:cs typeface="Arial" panose="020B0604020202020204" pitchFamily="34" charset="0"/>
              </a:rPr>
              <a:t>Ejemplos de criterios de valoración: impacto económico (positivo o negativo), factibilidad técnica (posibilidad de corregir o de aprovechar), plazo temporal, etc.</a:t>
            </a:r>
          </a:p>
        </p:txBody>
      </p:sp>
    </p:spTree>
    <p:extLst>
      <p:ext uri="{BB962C8B-B14F-4D97-AF65-F5344CB8AC3E}">
        <p14:creationId xmlns:p14="http://schemas.microsoft.com/office/powerpoint/2010/main" val="105487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3215481" y="2721114"/>
            <a:ext cx="5761037" cy="707886"/>
          </a:xfrm>
          <a:prstGeom prst="rect">
            <a:avLst/>
          </a:prstGeom>
        </p:spPr>
        <p:txBody>
          <a:bodyPr wrap="square">
            <a:spAutoFit/>
          </a:bodyPr>
          <a:lstStyle/>
          <a:p>
            <a:pPr algn="ctr" fontAlgn="base"/>
            <a:r>
              <a:rPr lang="es-ES_tradnl" sz="4000" b="1" dirty="0">
                <a:latin typeface="Arial" panose="020B0604020202020204" pitchFamily="34" charset="0"/>
                <a:ea typeface="MS Gothic" panose="020B0609070205080204" pitchFamily="49" charset="-128"/>
                <a:cs typeface="Arial" panose="020B0604020202020204" pitchFamily="34" charset="0"/>
              </a:rPr>
              <a:t>PLAN DE ACCIONES</a:t>
            </a:r>
          </a:p>
        </p:txBody>
      </p:sp>
      <p:pic>
        <p:nvPicPr>
          <p:cNvPr id="10" name="Imagen 9">
            <a:extLst>
              <a:ext uri="{FF2B5EF4-FFF2-40B4-BE49-F238E27FC236}">
                <a16:creationId xmlns:a16="http://schemas.microsoft.com/office/drawing/2014/main" id="{2D7ECF77-D576-3047-8F6F-0D0C6EF19740}"/>
              </a:ext>
            </a:extLst>
          </p:cNvPr>
          <p:cNvPicPr>
            <a:picLocks noChangeAspect="1"/>
          </p:cNvPicPr>
          <p:nvPr/>
        </p:nvPicPr>
        <p:blipFill>
          <a:blip r:embed="rId2"/>
          <a:stretch>
            <a:fillRect/>
          </a:stretch>
        </p:blipFill>
        <p:spPr>
          <a:xfrm>
            <a:off x="3900518" y="3721335"/>
            <a:ext cx="4390964" cy="1095712"/>
          </a:xfrm>
          <a:prstGeom prst="rect">
            <a:avLst/>
          </a:prstGeom>
        </p:spPr>
      </p:pic>
    </p:spTree>
    <p:extLst>
      <p:ext uri="{BB962C8B-B14F-4D97-AF65-F5344CB8AC3E}">
        <p14:creationId xmlns:p14="http://schemas.microsoft.com/office/powerpoint/2010/main" val="161031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8CCDD4-10BB-EC44-B002-87902D09731C}"/>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9" name="Rectángulo 8">
            <a:extLst>
              <a:ext uri="{FF2B5EF4-FFF2-40B4-BE49-F238E27FC236}">
                <a16:creationId xmlns:a16="http://schemas.microsoft.com/office/drawing/2014/main" id="{678EBAE9-EBB6-3B4C-B57B-4F65BA856B7F}"/>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PLAN DE ACCIONES</a:t>
            </a:r>
          </a:p>
        </p:txBody>
      </p:sp>
      <p:sp>
        <p:nvSpPr>
          <p:cNvPr id="4" name="28 Rectángulo">
            <a:extLst>
              <a:ext uri="{FF2B5EF4-FFF2-40B4-BE49-F238E27FC236}">
                <a16:creationId xmlns:a16="http://schemas.microsoft.com/office/drawing/2014/main" id="{D2B9D5C9-6991-6740-AE85-30B646618639}"/>
              </a:ext>
            </a:extLst>
          </p:cNvPr>
          <p:cNvSpPr/>
          <p:nvPr/>
        </p:nvSpPr>
        <p:spPr>
          <a:xfrm>
            <a:off x="334961" y="887463"/>
            <a:ext cx="6146861" cy="430887"/>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Definir las acciones a realizar para cada aspecto seleccionado. Transformar los aspectos identificados en acción para mejorar y potenciar la empresa o el proyecto analizado.</a:t>
            </a:r>
          </a:p>
        </p:txBody>
      </p:sp>
      <p:graphicFrame>
        <p:nvGraphicFramePr>
          <p:cNvPr id="5" name="Tabla 2">
            <a:extLst>
              <a:ext uri="{FF2B5EF4-FFF2-40B4-BE49-F238E27FC236}">
                <a16:creationId xmlns:a16="http://schemas.microsoft.com/office/drawing/2014/main" id="{AF690CB4-631D-7140-B715-F518499D23EB}"/>
              </a:ext>
            </a:extLst>
          </p:cNvPr>
          <p:cNvGraphicFramePr>
            <a:graphicFrameLocks noGrp="1"/>
          </p:cNvGraphicFramePr>
          <p:nvPr/>
        </p:nvGraphicFramePr>
        <p:xfrm>
          <a:off x="334963" y="1627865"/>
          <a:ext cx="11132138" cy="4164845"/>
        </p:xfrm>
        <a:graphic>
          <a:graphicData uri="http://schemas.openxmlformats.org/drawingml/2006/table">
            <a:tbl>
              <a:tblPr firstRow="1" bandRow="1">
                <a:tableStyleId>{93296810-A885-4BE3-A3E7-6D5BEEA58F35}</a:tableStyleId>
              </a:tblPr>
              <a:tblGrid>
                <a:gridCol w="462280">
                  <a:extLst>
                    <a:ext uri="{9D8B030D-6E8A-4147-A177-3AD203B41FA5}">
                      <a16:colId xmlns:a16="http://schemas.microsoft.com/office/drawing/2014/main" val="4137676728"/>
                    </a:ext>
                  </a:extLst>
                </a:gridCol>
                <a:gridCol w="1156018">
                  <a:extLst>
                    <a:ext uri="{9D8B030D-6E8A-4147-A177-3AD203B41FA5}">
                      <a16:colId xmlns:a16="http://schemas.microsoft.com/office/drawing/2014/main" val="1212814198"/>
                    </a:ext>
                  </a:extLst>
                </a:gridCol>
                <a:gridCol w="3070152">
                  <a:extLst>
                    <a:ext uri="{9D8B030D-6E8A-4147-A177-3AD203B41FA5}">
                      <a16:colId xmlns:a16="http://schemas.microsoft.com/office/drawing/2014/main" val="3400713665"/>
                    </a:ext>
                  </a:extLst>
                </a:gridCol>
                <a:gridCol w="6443688">
                  <a:extLst>
                    <a:ext uri="{9D8B030D-6E8A-4147-A177-3AD203B41FA5}">
                      <a16:colId xmlns:a16="http://schemas.microsoft.com/office/drawing/2014/main" val="3284366043"/>
                    </a:ext>
                  </a:extLst>
                </a:gridCol>
              </a:tblGrid>
              <a:tr h="334044">
                <a:tc>
                  <a:txBody>
                    <a:bodyPr/>
                    <a:lstStyle/>
                    <a:p>
                      <a:pPr algn="ctr"/>
                      <a:r>
                        <a:rPr lang="es-ES" sz="1600" dirty="0"/>
                        <a:t>Nº</a:t>
                      </a:r>
                      <a:endParaRPr lang="es-ES" sz="1600" dirty="0">
                        <a:latin typeface="Arial" panose="020B0604020202020204" pitchFamily="34" charset="0"/>
                        <a:cs typeface="Arial" panose="020B0604020202020204" pitchFamily="34" charset="0"/>
                      </a:endParaRPr>
                    </a:p>
                  </a:txBody>
                  <a:tcPr/>
                </a:tc>
                <a:tc>
                  <a:txBody>
                    <a:bodyPr/>
                    <a:lstStyle/>
                    <a:p>
                      <a:pPr algn="ctr"/>
                      <a:r>
                        <a:rPr lang="es-ES" sz="1600" dirty="0"/>
                        <a:t>DAFO</a:t>
                      </a:r>
                      <a:endParaRPr lang="es-ES" sz="1600" dirty="0">
                        <a:latin typeface="Arial" panose="020B0604020202020204" pitchFamily="34" charset="0"/>
                        <a:cs typeface="Arial" panose="020B0604020202020204" pitchFamily="34" charset="0"/>
                      </a:endParaRPr>
                    </a:p>
                  </a:txBody>
                  <a:tcPr/>
                </a:tc>
                <a:tc>
                  <a:txBody>
                    <a:bodyPr/>
                    <a:lstStyle/>
                    <a:p>
                      <a:r>
                        <a:rPr lang="es-ES" sz="1600" dirty="0"/>
                        <a:t>ASPECTOS PRIORTARIOS</a:t>
                      </a:r>
                      <a:endParaRPr lang="es-ES"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ACCIÓN</a:t>
                      </a:r>
                    </a:p>
                  </a:txBody>
                  <a:tcPr/>
                </a:tc>
                <a:extLst>
                  <a:ext uri="{0D108BD9-81ED-4DB2-BD59-A6C34878D82A}">
                    <a16:rowId xmlns:a16="http://schemas.microsoft.com/office/drawing/2014/main" val="2694834675"/>
                  </a:ext>
                </a:extLst>
              </a:tr>
              <a:tr h="765913">
                <a:tc>
                  <a:txBody>
                    <a:bodyPr/>
                    <a:lstStyle/>
                    <a:p>
                      <a:pPr algn="ctr"/>
                      <a:r>
                        <a:rPr lang="es-ES" sz="1200" dirty="0">
                          <a:solidFill>
                            <a:schemeClr val="bg1">
                              <a:lumMod val="65000"/>
                            </a:schemeClr>
                          </a:solidFill>
                        </a:rPr>
                        <a:t>1</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Titulo o pequeña descripción del aspecto prioritarios</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Definir las acciones necesarias para corregir una debilidad identificada o para potenciar una fortaleza. Las acciones para aprovechar una oportunidad o para protegerse de una amenaza.</a:t>
                      </a:r>
                    </a:p>
                  </a:txBody>
                  <a:tcPr anchor="ctr"/>
                </a:tc>
                <a:extLst>
                  <a:ext uri="{0D108BD9-81ED-4DB2-BD59-A6C34878D82A}">
                    <a16:rowId xmlns:a16="http://schemas.microsoft.com/office/drawing/2014/main" val="2428661680"/>
                  </a:ext>
                </a:extLst>
              </a:tr>
              <a:tr h="765913">
                <a:tc>
                  <a:txBody>
                    <a:bodyPr/>
                    <a:lstStyle/>
                    <a:p>
                      <a:pPr algn="ctr"/>
                      <a:r>
                        <a:rPr lang="es-ES" sz="1200" dirty="0">
                          <a:solidFill>
                            <a:schemeClr val="bg1">
                              <a:lumMod val="65000"/>
                            </a:schemeClr>
                          </a:solidFill>
                        </a:rPr>
                        <a:t>2</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FORTALEZA</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a:t>
                      </a:r>
                    </a:p>
                  </a:txBody>
                  <a:tcPr anchor="ctr"/>
                </a:tc>
                <a:tc>
                  <a:txBody>
                    <a:bodyPr/>
                    <a:lstStyle/>
                    <a:p>
                      <a:r>
                        <a:rPr lang="es-ES" sz="1200" dirty="0">
                          <a:solidFill>
                            <a:schemeClr val="bg1">
                              <a:lumMod val="75000"/>
                            </a:schemeClr>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86532306"/>
                  </a:ext>
                </a:extLst>
              </a:tr>
              <a:tr h="765913">
                <a:tc>
                  <a:txBody>
                    <a:bodyPr/>
                    <a:lstStyle/>
                    <a:p>
                      <a:pPr algn="ctr"/>
                      <a:r>
                        <a:rPr lang="es-ES" sz="1200" dirty="0">
                          <a:solidFill>
                            <a:schemeClr val="bg1">
                              <a:lumMod val="65000"/>
                            </a:schemeClr>
                          </a:solidFill>
                        </a:rPr>
                        <a:t>3</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OPORTUNIDAD</a:t>
                      </a: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3641887"/>
                  </a:ext>
                </a:extLst>
              </a:tr>
              <a:tr h="765913">
                <a:tc>
                  <a:txBody>
                    <a:bodyPr/>
                    <a:lstStyle/>
                    <a:p>
                      <a:pPr algn="ctr"/>
                      <a:r>
                        <a:rPr lang="es-ES" sz="1200" dirty="0">
                          <a:solidFill>
                            <a:schemeClr val="bg1">
                              <a:lumMod val="65000"/>
                            </a:schemeClr>
                          </a:solidFill>
                        </a:rPr>
                        <a:t>4</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DEBILIDAD</a:t>
                      </a: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74587554"/>
                  </a:ext>
                </a:extLst>
              </a:tr>
              <a:tr h="765913">
                <a:tc>
                  <a:txBody>
                    <a:bodyPr/>
                    <a:lstStyle/>
                    <a:p>
                      <a:pPr algn="ctr"/>
                      <a:r>
                        <a:rPr lang="es-ES" sz="1200" dirty="0">
                          <a:solidFill>
                            <a:schemeClr val="bg1">
                              <a:lumMod val="65000"/>
                            </a:schemeClr>
                          </a:solidFill>
                        </a:rPr>
                        <a:t>5</a:t>
                      </a:r>
                      <a:endParaRPr lang="es-ES" sz="1200" dirty="0">
                        <a:solidFill>
                          <a:schemeClr val="bg1">
                            <a:lumMod val="65000"/>
                          </a:schemeClr>
                        </a:solidFill>
                        <a:latin typeface="Arial" panose="020B0604020202020204" pitchFamily="34" charset="0"/>
                        <a:cs typeface="Arial" panose="020B0604020202020204" pitchFamily="34" charset="0"/>
                      </a:endParaRPr>
                    </a:p>
                  </a:txBody>
                  <a:tcPr anchor="ctr"/>
                </a:tc>
                <a:tc>
                  <a:txBody>
                    <a:bodyPr/>
                    <a:lstStyle/>
                    <a:p>
                      <a:pPr algn="ctr"/>
                      <a:r>
                        <a:rPr lang="es-ES" sz="1000" dirty="0">
                          <a:solidFill>
                            <a:schemeClr val="bg1">
                              <a:lumMod val="65000"/>
                            </a:schemeClr>
                          </a:solidFill>
                          <a:latin typeface="Arial" panose="020B0604020202020204" pitchFamily="34" charset="0"/>
                          <a:cs typeface="Arial" panose="020B0604020202020204" pitchFamily="34" charset="0"/>
                        </a:rPr>
                        <a:t>…</a:t>
                      </a: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tc>
                  <a:txBody>
                    <a:bodyPr/>
                    <a:lstStyle/>
                    <a:p>
                      <a:endParaRPr lang="es-ES" sz="1200" dirty="0">
                        <a:solidFill>
                          <a:schemeClr val="bg1">
                            <a:lumMod val="7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2608842"/>
                  </a:ext>
                </a:extLst>
              </a:tr>
            </a:tbl>
          </a:graphicData>
        </a:graphic>
      </p:graphicFrame>
    </p:spTree>
    <p:extLst>
      <p:ext uri="{BB962C8B-B14F-4D97-AF65-F5344CB8AC3E}">
        <p14:creationId xmlns:p14="http://schemas.microsoft.com/office/powerpoint/2010/main" val="26409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5418895" y="1976206"/>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61" name="CuadroTexto 60">
            <a:extLst>
              <a:ext uri="{FF2B5EF4-FFF2-40B4-BE49-F238E27FC236}">
                <a16:creationId xmlns:a16="http://schemas.microsoft.com/office/drawing/2014/main" id="{3ABD26F0-94EF-2E42-9940-CB8D50F85AC0}"/>
              </a:ext>
            </a:extLst>
          </p:cNvPr>
          <p:cNvSpPr txBox="1"/>
          <p:nvPr/>
        </p:nvSpPr>
        <p:spPr>
          <a:xfrm>
            <a:off x="2933444" y="2959692"/>
            <a:ext cx="6325112" cy="923330"/>
          </a:xfrm>
          <a:prstGeom prst="rect">
            <a:avLst/>
          </a:prstGeom>
          <a:noFill/>
        </p:spPr>
        <p:txBody>
          <a:bodyPr wrap="square" rtlCol="0">
            <a:spAutoFit/>
          </a:bodyPr>
          <a:lstStyle/>
          <a:p>
            <a:pPr algn="ctr"/>
            <a:r>
              <a:rPr lang="es-ES" sz="5400" b="1" dirty="0">
                <a:latin typeface="Arial" panose="020B0604020202020204" pitchFamily="34" charset="0"/>
                <a:cs typeface="Arial" panose="020B0604020202020204" pitchFamily="34" charset="0"/>
              </a:rPr>
              <a:t>¡Muchas gracias!</a:t>
            </a:r>
          </a:p>
        </p:txBody>
      </p:sp>
      <p:sp>
        <p:nvSpPr>
          <p:cNvPr id="66" name="CuadroTexto 65">
            <a:extLst>
              <a:ext uri="{FF2B5EF4-FFF2-40B4-BE49-F238E27FC236}">
                <a16:creationId xmlns:a16="http://schemas.microsoft.com/office/drawing/2014/main" id="{9A2710DF-B1DB-9844-BAED-CDB4CA9E582B}"/>
              </a:ext>
            </a:extLst>
          </p:cNvPr>
          <p:cNvSpPr txBox="1"/>
          <p:nvPr/>
        </p:nvSpPr>
        <p:spPr>
          <a:xfrm>
            <a:off x="2933444" y="5236303"/>
            <a:ext cx="6325112" cy="887231"/>
          </a:xfrm>
          <a:prstGeom prst="rect">
            <a:avLst/>
          </a:prstGeom>
          <a:noFill/>
        </p:spPr>
        <p:txBody>
          <a:bodyPr wrap="square" rtlCol="0">
            <a:spAutoFit/>
          </a:bodyPr>
          <a:lstStyle/>
          <a:p>
            <a:pPr algn="ctr">
              <a:lnSpc>
                <a:spcPct val="200000"/>
              </a:lnSpc>
            </a:pPr>
            <a:r>
              <a:rPr lang="es-ES" sz="1400" b="1" dirty="0">
                <a:solidFill>
                  <a:schemeClr val="bg1">
                    <a:lumMod val="8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www.tumarca.com</a:t>
            </a:r>
            <a:endParaRPr lang="es-ES" sz="1400" b="1" dirty="0">
              <a:solidFill>
                <a:schemeClr val="bg1">
                  <a:lumMod val="85000"/>
                </a:schemeClr>
              </a:solidFill>
              <a:latin typeface="Arial" panose="020B0604020202020204" pitchFamily="34" charset="0"/>
              <a:cs typeface="Arial" panose="020B0604020202020204" pitchFamily="34" charset="0"/>
            </a:endParaRPr>
          </a:p>
          <a:p>
            <a:pPr algn="ctr">
              <a:lnSpc>
                <a:spcPct val="200000"/>
              </a:lnSpc>
            </a:pPr>
            <a:r>
              <a:rPr lang="es-ES" sz="1400" dirty="0" err="1">
                <a:solidFill>
                  <a:schemeClr val="bg1">
                    <a:lumMod val="85000"/>
                  </a:schemeClr>
                </a:solidFill>
                <a:latin typeface="Arial" panose="020B0604020202020204" pitchFamily="34" charset="0"/>
                <a:cs typeface="Arial" panose="020B0604020202020204" pitchFamily="34" charset="0"/>
              </a:rPr>
              <a:t>hola@tumarca.com</a:t>
            </a:r>
            <a:endParaRPr lang="es-ES" sz="14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1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Tree>
    <p:extLst>
      <p:ext uri="{BB962C8B-B14F-4D97-AF65-F5344CB8AC3E}">
        <p14:creationId xmlns:p14="http://schemas.microsoft.com/office/powerpoint/2010/main" val="355299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EE1EDF13-DB42-3447-8804-C8E4AE40744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04460D0F-58A1-5D40-AA41-9F52AD1B74D4}"/>
              </a:ext>
            </a:extLst>
          </p:cNvPr>
          <p:cNvSpPr/>
          <p:nvPr/>
        </p:nvSpPr>
        <p:spPr>
          <a:xfrm>
            <a:off x="4660899" y="1379924"/>
            <a:ext cx="6897687" cy="2554545"/>
          </a:xfrm>
          <a:prstGeom prst="rect">
            <a:avLst/>
          </a:prstGeom>
        </p:spPr>
        <p:txBody>
          <a:bodyPr wrap="square">
            <a:spAutoFit/>
          </a:bodyPr>
          <a:lstStyle/>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Introducción a la herramienta</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Presentación breve del proyecto a analizar</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Puntos Débiles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Puntos Fuertes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Amenazas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Oportunidades</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Conclusión y priorización </a:t>
            </a:r>
          </a:p>
          <a:p>
            <a:pPr marL="457200" indent="-457200" fontAlgn="base">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Plan de acciones</a:t>
            </a:r>
          </a:p>
        </p:txBody>
      </p:sp>
      <p:sp>
        <p:nvSpPr>
          <p:cNvPr id="11" name="Rectángulo 10">
            <a:extLst>
              <a:ext uri="{FF2B5EF4-FFF2-40B4-BE49-F238E27FC236}">
                <a16:creationId xmlns:a16="http://schemas.microsoft.com/office/drawing/2014/main" id="{C7DB4726-08DA-4749-8BFC-23FC5D6534F6}"/>
              </a:ext>
            </a:extLst>
          </p:cNvPr>
          <p:cNvSpPr/>
          <p:nvPr/>
        </p:nvSpPr>
        <p:spPr>
          <a:xfrm>
            <a:off x="4295775" y="549275"/>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ÍNDICE DE LA PRESENTACIÓN</a:t>
            </a:r>
          </a:p>
        </p:txBody>
      </p:sp>
      <p:sp>
        <p:nvSpPr>
          <p:cNvPr id="14" name="Rectángulo 13">
            <a:extLst>
              <a:ext uri="{FF2B5EF4-FFF2-40B4-BE49-F238E27FC236}">
                <a16:creationId xmlns:a16="http://schemas.microsoft.com/office/drawing/2014/main" id="{4667A5A4-7962-8847-960A-ACCF0AC30C39}"/>
              </a:ext>
            </a:extLst>
          </p:cNvPr>
          <p:cNvSpPr/>
          <p:nvPr/>
        </p:nvSpPr>
        <p:spPr>
          <a:xfrm>
            <a:off x="334963" y="241498"/>
            <a:ext cx="5761037"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ANÁLISIS DAFO</a:t>
            </a:r>
          </a:p>
        </p:txBody>
      </p:sp>
    </p:spTree>
    <p:extLst>
      <p:ext uri="{BB962C8B-B14F-4D97-AF65-F5344CB8AC3E}">
        <p14:creationId xmlns:p14="http://schemas.microsoft.com/office/powerpoint/2010/main" val="50043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8BC882-0257-B74B-B838-A99859116785}"/>
              </a:ext>
            </a:extLst>
          </p:cNvPr>
          <p:cNvSpPr/>
          <p:nvPr/>
        </p:nvSpPr>
        <p:spPr>
          <a:xfrm>
            <a:off x="334963" y="1281928"/>
            <a:ext cx="6198425" cy="2554545"/>
          </a:xfrm>
          <a:prstGeom prst="rect">
            <a:avLst/>
          </a:prstGeom>
        </p:spPr>
        <p:txBody>
          <a:bodyPr wrap="square">
            <a:spAutoFit/>
          </a:bodyPr>
          <a:lstStyle/>
          <a:p>
            <a:r>
              <a:rPr lang="es-ES_tradnl" sz="1600" dirty="0">
                <a:solidFill>
                  <a:srgbClr val="454545"/>
                </a:solidFill>
                <a:latin typeface="Roboto" panose="02000000000000000000" pitchFamily="2" charset="0"/>
              </a:rPr>
              <a:t>El DAFO o FODA, SWOT en ingles, es una herramienta para el análisis de la empresa, de un proyecto o de un producto, con el objetivo de valorar su situación por parte de un equipo. El nombre responde al acrónimo de Debilidades, Amenazas, Fortalezas y Oportunidades.</a:t>
            </a:r>
          </a:p>
          <a:p>
            <a:endParaRPr lang="es-ES_tradnl" sz="1600" dirty="0">
              <a:solidFill>
                <a:srgbClr val="454545"/>
              </a:solidFill>
              <a:latin typeface="Roboto" panose="02000000000000000000" pitchFamily="2" charset="0"/>
            </a:endParaRPr>
          </a:p>
          <a:p>
            <a:r>
              <a:rPr lang="es-ES_tradnl" sz="1600" dirty="0">
                <a:solidFill>
                  <a:srgbClr val="454545"/>
                </a:solidFill>
                <a:latin typeface="Roboto" panose="02000000000000000000" pitchFamily="2" charset="0"/>
              </a:rPr>
              <a:t>Se utiliza para analizar problemas y para identificar oportunidades. Es una herramienta practica y muy eficiente. Recuerda que ha veces un punto puede ser débil o fuerte dependiendo de la perspectiva.</a:t>
            </a:r>
          </a:p>
        </p:txBody>
      </p:sp>
      <p:sp>
        <p:nvSpPr>
          <p:cNvPr id="6" name="Rectángulo 5">
            <a:extLst>
              <a:ext uri="{FF2B5EF4-FFF2-40B4-BE49-F238E27FC236}">
                <a16:creationId xmlns:a16="http://schemas.microsoft.com/office/drawing/2014/main" id="{C2A023BC-9D75-1641-A444-6644F7CC46C5}"/>
              </a:ext>
            </a:extLst>
          </p:cNvPr>
          <p:cNvSpPr/>
          <p:nvPr/>
        </p:nvSpPr>
        <p:spPr>
          <a:xfrm>
            <a:off x="334962" y="660303"/>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INTRODUCCIÓN A LA HERRAMIENTA</a:t>
            </a:r>
          </a:p>
        </p:txBody>
      </p:sp>
      <p:sp>
        <p:nvSpPr>
          <p:cNvPr id="7" name="Rectángulo 6">
            <a:extLst>
              <a:ext uri="{FF2B5EF4-FFF2-40B4-BE49-F238E27FC236}">
                <a16:creationId xmlns:a16="http://schemas.microsoft.com/office/drawing/2014/main" id="{7C1720FE-2690-324E-AAE4-707C4A806C5A}"/>
              </a:ext>
            </a:extLst>
          </p:cNvPr>
          <p:cNvSpPr/>
          <p:nvPr/>
        </p:nvSpPr>
        <p:spPr>
          <a:xfrm>
            <a:off x="334963" y="241498"/>
            <a:ext cx="5761037"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ANÁLISIS DAFO</a:t>
            </a:r>
          </a:p>
        </p:txBody>
      </p:sp>
      <p:sp>
        <p:nvSpPr>
          <p:cNvPr id="8" name="Rectángulo 7">
            <a:extLst>
              <a:ext uri="{FF2B5EF4-FFF2-40B4-BE49-F238E27FC236}">
                <a16:creationId xmlns:a16="http://schemas.microsoft.com/office/drawing/2014/main" id="{F8F99979-74FC-314E-8597-31E127BC2379}"/>
              </a:ext>
            </a:extLst>
          </p:cNvPr>
          <p:cNvSpPr/>
          <p:nvPr/>
        </p:nvSpPr>
        <p:spPr>
          <a:xfrm>
            <a:off x="334963" y="4812702"/>
            <a:ext cx="4776788" cy="1384995"/>
          </a:xfrm>
          <a:prstGeom prst="rect">
            <a:avLst/>
          </a:prstGeom>
        </p:spPr>
        <p:txBody>
          <a:bodyPr wrap="square">
            <a:spAutoFit/>
          </a:bodyPr>
          <a:lstStyle/>
          <a:p>
            <a:r>
              <a:rPr lang="es-ES_tradnl" sz="1200" b="1" dirty="0">
                <a:solidFill>
                  <a:schemeClr val="bg1">
                    <a:lumMod val="75000"/>
                  </a:schemeClr>
                </a:solidFill>
                <a:latin typeface="Roboto" panose="02000000000000000000" pitchFamily="2" charset="0"/>
              </a:rPr>
              <a:t>DINÁMICA:</a:t>
            </a:r>
          </a:p>
          <a:p>
            <a:r>
              <a:rPr lang="es-ES_tradnl" sz="1200" dirty="0">
                <a:solidFill>
                  <a:schemeClr val="bg1">
                    <a:lumMod val="75000"/>
                  </a:schemeClr>
                </a:solidFill>
                <a:latin typeface="Roboto" panose="02000000000000000000" pitchFamily="2" charset="0"/>
              </a:rPr>
              <a:t>Sigue los pasos de la presentación y completa los pasos en equipo o individualmente. A veces puedes pedir a los participantes que completen el DAFO individualmente y posteriormente en una reunión en equipo se pone en común los aspectos más destacado. </a:t>
            </a:r>
          </a:p>
          <a:p>
            <a:endParaRPr lang="es-ES_tradnl" sz="1200" dirty="0">
              <a:solidFill>
                <a:schemeClr val="bg1">
                  <a:lumMod val="75000"/>
                </a:schemeClr>
              </a:solidFill>
              <a:latin typeface="Roboto" panose="02000000000000000000" pitchFamily="2" charset="0"/>
            </a:endParaRPr>
          </a:p>
          <a:p>
            <a:r>
              <a:rPr lang="es-ES_tradnl" sz="1200" dirty="0">
                <a:solidFill>
                  <a:schemeClr val="bg1">
                    <a:lumMod val="75000"/>
                  </a:schemeClr>
                </a:solidFill>
                <a:latin typeface="Roboto" panose="02000000000000000000" pitchFamily="2" charset="0"/>
              </a:rPr>
              <a:t>Tiempo aproximado para realizar un DAFO en equipo: 180’</a:t>
            </a:r>
          </a:p>
        </p:txBody>
      </p:sp>
      <p:sp>
        <p:nvSpPr>
          <p:cNvPr id="9" name="Rectángulo 8">
            <a:extLst>
              <a:ext uri="{FF2B5EF4-FFF2-40B4-BE49-F238E27FC236}">
                <a16:creationId xmlns:a16="http://schemas.microsoft.com/office/drawing/2014/main" id="{4311380A-7F69-964C-9C94-EBEF5A40AFDF}"/>
              </a:ext>
            </a:extLst>
          </p:cNvPr>
          <p:cNvSpPr/>
          <p:nvPr/>
        </p:nvSpPr>
        <p:spPr>
          <a:xfrm>
            <a:off x="6235698" y="4812702"/>
            <a:ext cx="4776788" cy="1384995"/>
          </a:xfrm>
          <a:prstGeom prst="rect">
            <a:avLst/>
          </a:prstGeom>
        </p:spPr>
        <p:txBody>
          <a:bodyPr wrap="square">
            <a:spAutoFit/>
          </a:bodyPr>
          <a:lstStyle/>
          <a:p>
            <a:r>
              <a:rPr lang="es-ES_tradnl" sz="1200" b="1" dirty="0">
                <a:solidFill>
                  <a:schemeClr val="bg1">
                    <a:lumMod val="75000"/>
                  </a:schemeClr>
                </a:solidFill>
                <a:latin typeface="Roboto" panose="02000000000000000000" pitchFamily="2" charset="0"/>
              </a:rPr>
              <a:t>OUTPUT: </a:t>
            </a:r>
          </a:p>
          <a:p>
            <a:r>
              <a:rPr lang="es-ES_tradnl" sz="1200" dirty="0">
                <a:solidFill>
                  <a:schemeClr val="bg1">
                    <a:lumMod val="75000"/>
                  </a:schemeClr>
                </a:solidFill>
                <a:latin typeface="Roboto" panose="02000000000000000000" pitchFamily="2" charset="0"/>
              </a:rPr>
              <a:t>Análisis de la situación de tu empresa, de un proyecto concreto o de una línea de producto.</a:t>
            </a:r>
          </a:p>
          <a:p>
            <a:endParaRPr lang="es-ES_tradnl" sz="1200" dirty="0">
              <a:solidFill>
                <a:schemeClr val="bg1">
                  <a:lumMod val="75000"/>
                </a:schemeClr>
              </a:solidFill>
              <a:latin typeface="Roboto" panose="02000000000000000000" pitchFamily="2" charset="0"/>
            </a:endParaRPr>
          </a:p>
          <a:p>
            <a:r>
              <a:rPr lang="es-ES_tradnl" sz="1200" dirty="0">
                <a:solidFill>
                  <a:schemeClr val="bg1">
                    <a:lumMod val="75000"/>
                  </a:schemeClr>
                </a:solidFill>
                <a:latin typeface="Roboto" panose="02000000000000000000" pitchFamily="2" charset="0"/>
              </a:rPr>
              <a:t>A partir del análisis DAFO podrás generar un plan de actuación para corregir los puntos débiles, potenciar los puntos fuertes. Podrás aprovechar las oportunidades o defenderte de las amenazas.</a:t>
            </a:r>
          </a:p>
        </p:txBody>
      </p:sp>
      <p:pic>
        <p:nvPicPr>
          <p:cNvPr id="2" name="Imagen 1">
            <a:extLst>
              <a:ext uri="{FF2B5EF4-FFF2-40B4-BE49-F238E27FC236}">
                <a16:creationId xmlns:a16="http://schemas.microsoft.com/office/drawing/2014/main" id="{9B3BDBBB-FBEA-A742-99AC-68F2B43E8E7C}"/>
              </a:ext>
            </a:extLst>
          </p:cNvPr>
          <p:cNvPicPr>
            <a:picLocks noChangeAspect="1"/>
          </p:cNvPicPr>
          <p:nvPr/>
        </p:nvPicPr>
        <p:blipFill>
          <a:blip r:embed="rId3"/>
          <a:stretch>
            <a:fillRect/>
          </a:stretch>
        </p:blipFill>
        <p:spPr>
          <a:xfrm>
            <a:off x="7749510" y="1281928"/>
            <a:ext cx="3262976" cy="2800350"/>
          </a:xfrm>
          <a:prstGeom prst="rect">
            <a:avLst/>
          </a:prstGeom>
        </p:spPr>
      </p:pic>
    </p:spTree>
    <p:extLst>
      <p:ext uri="{BB962C8B-B14F-4D97-AF65-F5344CB8AC3E}">
        <p14:creationId xmlns:p14="http://schemas.microsoft.com/office/powerpoint/2010/main" val="345019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48BC882-0257-B74B-B838-A99859116785}"/>
              </a:ext>
            </a:extLst>
          </p:cNvPr>
          <p:cNvSpPr/>
          <p:nvPr/>
        </p:nvSpPr>
        <p:spPr>
          <a:xfrm>
            <a:off x="6096002" y="2275052"/>
            <a:ext cx="5832474" cy="2554545"/>
          </a:xfrm>
          <a:prstGeom prst="rect">
            <a:avLst/>
          </a:prstGeom>
        </p:spPr>
        <p:txBody>
          <a:bodyPr wrap="square">
            <a:spAutoFit/>
          </a:bodyPr>
          <a:lstStyle/>
          <a:p>
            <a:r>
              <a:rPr lang="es-ES_tradnl" sz="1600" dirty="0">
                <a:solidFill>
                  <a:srgbClr val="454545"/>
                </a:solidFill>
                <a:latin typeface="Roboto" panose="02000000000000000000" pitchFamily="2" charset="0"/>
              </a:rPr>
              <a:t>Describe aquí el contexto de la empresa o del proyecto para la realización del análisis DAFO. Ponte en la piel de los participantes y facilita la información necesaria para poner en practica la técnica.</a:t>
            </a:r>
          </a:p>
          <a:p>
            <a:endParaRPr lang="es-ES_tradnl" sz="1600" dirty="0">
              <a:solidFill>
                <a:srgbClr val="454545"/>
              </a:solidFill>
              <a:latin typeface="Roboto" panose="02000000000000000000" pitchFamily="2" charset="0"/>
            </a:endParaRPr>
          </a:p>
          <a:p>
            <a:r>
              <a:rPr lang="es-ES_tradnl" sz="1600" dirty="0">
                <a:solidFill>
                  <a:srgbClr val="454545"/>
                </a:solidFill>
                <a:latin typeface="Roboto" panose="02000000000000000000" pitchFamily="2" charset="0"/>
              </a:rPr>
              <a:t>Explica el objetivo que se persigue con la realización del análisis y los próximos pasos que se van a realizar. </a:t>
            </a:r>
          </a:p>
          <a:p>
            <a:endParaRPr lang="es-ES_tradnl" sz="1600" dirty="0">
              <a:solidFill>
                <a:srgbClr val="454545"/>
              </a:solidFill>
              <a:latin typeface="Roboto" panose="02000000000000000000" pitchFamily="2" charset="0"/>
            </a:endParaRPr>
          </a:p>
          <a:p>
            <a:r>
              <a:rPr lang="es-ES_tradnl" sz="1600" dirty="0">
                <a:solidFill>
                  <a:srgbClr val="454545"/>
                </a:solidFill>
                <a:latin typeface="Roboto" panose="02000000000000000000" pitchFamily="2" charset="0"/>
              </a:rPr>
              <a:t>En caso de realizar el análisis en equipo es recomendable compartir los resultados del análisis con los participantes.</a:t>
            </a:r>
          </a:p>
        </p:txBody>
      </p:sp>
      <p:sp>
        <p:nvSpPr>
          <p:cNvPr id="6" name="Rectángulo 5">
            <a:extLst>
              <a:ext uri="{FF2B5EF4-FFF2-40B4-BE49-F238E27FC236}">
                <a16:creationId xmlns:a16="http://schemas.microsoft.com/office/drawing/2014/main" id="{C2A023BC-9D75-1641-A444-6644F7CC46C5}"/>
              </a:ext>
            </a:extLst>
          </p:cNvPr>
          <p:cNvSpPr/>
          <p:nvPr/>
        </p:nvSpPr>
        <p:spPr>
          <a:xfrm>
            <a:off x="6096000" y="1653427"/>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PRESENTACIÓN DEL PROYECTO</a:t>
            </a:r>
          </a:p>
        </p:txBody>
      </p:sp>
      <p:sp>
        <p:nvSpPr>
          <p:cNvPr id="7" name="Rectángulo 6">
            <a:extLst>
              <a:ext uri="{FF2B5EF4-FFF2-40B4-BE49-F238E27FC236}">
                <a16:creationId xmlns:a16="http://schemas.microsoft.com/office/drawing/2014/main" id="{7C1720FE-2690-324E-AAE4-707C4A806C5A}"/>
              </a:ext>
            </a:extLst>
          </p:cNvPr>
          <p:cNvSpPr/>
          <p:nvPr/>
        </p:nvSpPr>
        <p:spPr>
          <a:xfrm>
            <a:off x="6096001" y="1345650"/>
            <a:ext cx="5761037" cy="307777"/>
          </a:xfrm>
          <a:prstGeom prst="rect">
            <a:avLst/>
          </a:prstGeom>
        </p:spPr>
        <p:txBody>
          <a:bodyPr wrap="square">
            <a:spAutoFit/>
          </a:bodyPr>
          <a:lstStyle/>
          <a:p>
            <a:r>
              <a:rPr lang="es-ES_tradnl" sz="1400" dirty="0">
                <a:latin typeface="Arial" panose="020B0604020202020204" pitchFamily="34" charset="0"/>
                <a:cs typeface="Arial" panose="020B0604020202020204" pitchFamily="34" charset="0"/>
              </a:rPr>
              <a:t>ANÁLISIS DAFO</a:t>
            </a:r>
          </a:p>
        </p:txBody>
      </p:sp>
    </p:spTree>
    <p:extLst>
      <p:ext uri="{BB962C8B-B14F-4D97-AF65-F5344CB8AC3E}">
        <p14:creationId xmlns:p14="http://schemas.microsoft.com/office/powerpoint/2010/main" val="375963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70458A5-726F-1840-B02D-BFDBC1356451}"/>
              </a:ext>
            </a:extLst>
          </p:cNvPr>
          <p:cNvSpPr txBox="1">
            <a:spLocks/>
          </p:cNvSpPr>
          <p:nvPr/>
        </p:nvSpPr>
        <p:spPr>
          <a:xfrm>
            <a:off x="1078439" y="2048856"/>
            <a:ext cx="6872006" cy="2600712"/>
          </a:xfrm>
          <a:prstGeom prst="rect">
            <a:avLst/>
          </a:prstGeom>
        </p:spPr>
        <p:txBody>
          <a:bodyPr wrap="square" anchor="ctr">
            <a:spAutoFit/>
          </a:bodyPr>
          <a:lstStyle/>
          <a:p>
            <a:pPr fontAlgn="auto">
              <a:spcAft>
                <a:spcPts val="0"/>
              </a:spcAft>
              <a:defRPr/>
            </a:pPr>
            <a:r>
              <a:rPr lang="es-ES_tradnl" sz="4800" dirty="0">
                <a:latin typeface="Arial" panose="020B0604020202020204" pitchFamily="34" charset="0"/>
                <a:cs typeface="Arial" panose="020B0604020202020204" pitchFamily="34" charset="0"/>
              </a:rPr>
              <a:t>Cuadrantes análisis</a:t>
            </a:r>
          </a:p>
          <a:p>
            <a:pPr fontAlgn="auto">
              <a:spcAft>
                <a:spcPts val="0"/>
              </a:spcAft>
              <a:defRPr/>
            </a:pPr>
            <a:r>
              <a:rPr lang="es-ES_tradnl" sz="11500" b="1" dirty="0">
                <a:latin typeface="Arial" panose="020B0604020202020204" pitchFamily="34" charset="0"/>
                <a:cs typeface="Arial" panose="020B0604020202020204" pitchFamily="34" charset="0"/>
              </a:rPr>
              <a:t>DAFO</a:t>
            </a:r>
          </a:p>
        </p:txBody>
      </p:sp>
      <p:sp>
        <p:nvSpPr>
          <p:cNvPr id="47" name="Rectángulo 46">
            <a:extLst>
              <a:ext uri="{FF2B5EF4-FFF2-40B4-BE49-F238E27FC236}">
                <a16:creationId xmlns:a16="http://schemas.microsoft.com/office/drawing/2014/main" id="{82C2C85A-A26F-B64C-A1E2-B2845C4C68A3}"/>
              </a:ext>
            </a:extLst>
          </p:cNvPr>
          <p:cNvSpPr/>
          <p:nvPr/>
        </p:nvSpPr>
        <p:spPr>
          <a:xfrm>
            <a:off x="334963" y="241498"/>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48" name="Elipse 47">
            <a:extLst>
              <a:ext uri="{FF2B5EF4-FFF2-40B4-BE49-F238E27FC236}">
                <a16:creationId xmlns:a16="http://schemas.microsoft.com/office/drawing/2014/main" id="{80A1127C-9530-1740-B21A-211F01D42A7E}"/>
              </a:ext>
            </a:extLst>
          </p:cNvPr>
          <p:cNvSpPr/>
          <p:nvPr/>
        </p:nvSpPr>
        <p:spPr>
          <a:xfrm>
            <a:off x="8160150" y="3154678"/>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1</a:t>
            </a:r>
          </a:p>
        </p:txBody>
      </p:sp>
      <p:sp>
        <p:nvSpPr>
          <p:cNvPr id="49" name="Elipse 48">
            <a:extLst>
              <a:ext uri="{FF2B5EF4-FFF2-40B4-BE49-F238E27FC236}">
                <a16:creationId xmlns:a16="http://schemas.microsoft.com/office/drawing/2014/main" id="{AB376818-FEB3-794A-A170-3FAC026F1B56}"/>
              </a:ext>
            </a:extLst>
          </p:cNvPr>
          <p:cNvSpPr/>
          <p:nvPr/>
        </p:nvSpPr>
        <p:spPr>
          <a:xfrm>
            <a:off x="8160150" y="3930182"/>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2</a:t>
            </a:r>
          </a:p>
        </p:txBody>
      </p:sp>
      <p:sp>
        <p:nvSpPr>
          <p:cNvPr id="50" name="Elipse 49">
            <a:extLst>
              <a:ext uri="{FF2B5EF4-FFF2-40B4-BE49-F238E27FC236}">
                <a16:creationId xmlns:a16="http://schemas.microsoft.com/office/drawing/2014/main" id="{44F40ACE-5E1A-D14E-A428-4A74BF581323}"/>
              </a:ext>
            </a:extLst>
          </p:cNvPr>
          <p:cNvSpPr/>
          <p:nvPr/>
        </p:nvSpPr>
        <p:spPr>
          <a:xfrm>
            <a:off x="11348975" y="2257640"/>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3</a:t>
            </a:r>
          </a:p>
        </p:txBody>
      </p:sp>
      <p:sp>
        <p:nvSpPr>
          <p:cNvPr id="51" name="Elipse 50">
            <a:extLst>
              <a:ext uri="{FF2B5EF4-FFF2-40B4-BE49-F238E27FC236}">
                <a16:creationId xmlns:a16="http://schemas.microsoft.com/office/drawing/2014/main" id="{E29A699F-2778-3440-8955-588D10F15726}"/>
              </a:ext>
            </a:extLst>
          </p:cNvPr>
          <p:cNvSpPr/>
          <p:nvPr/>
        </p:nvSpPr>
        <p:spPr>
          <a:xfrm>
            <a:off x="11348975" y="3507706"/>
            <a:ext cx="149894" cy="14989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lumMod val="75000"/>
                  </a:schemeClr>
                </a:solidFill>
                <a:latin typeface="Arial" panose="020B0604020202020204" pitchFamily="34" charset="0"/>
                <a:cs typeface="Arial" panose="020B0604020202020204" pitchFamily="34" charset="0"/>
              </a:rPr>
              <a:t>4</a:t>
            </a:r>
          </a:p>
        </p:txBody>
      </p:sp>
      <p:cxnSp>
        <p:nvCxnSpPr>
          <p:cNvPr id="59" name="Conector recto 58">
            <a:extLst>
              <a:ext uri="{FF2B5EF4-FFF2-40B4-BE49-F238E27FC236}">
                <a16:creationId xmlns:a16="http://schemas.microsoft.com/office/drawing/2014/main" id="{7B418817-EDB6-B94A-BF5A-F08911FE269D}"/>
              </a:ext>
            </a:extLst>
          </p:cNvPr>
          <p:cNvCxnSpPr>
            <a:cxnSpLocks/>
            <a:endCxn id="49" idx="0"/>
          </p:cNvCxnSpPr>
          <p:nvPr/>
        </p:nvCxnSpPr>
        <p:spPr>
          <a:xfrm>
            <a:off x="8235097" y="3304572"/>
            <a:ext cx="0" cy="6256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A2F82CD8-B865-AC4D-BFE6-783E25C92433}"/>
              </a:ext>
            </a:extLst>
          </p:cNvPr>
          <p:cNvCxnSpPr>
            <a:cxnSpLocks/>
            <a:stCxn id="49" idx="6"/>
            <a:endCxn id="50" idx="2"/>
          </p:cNvCxnSpPr>
          <p:nvPr/>
        </p:nvCxnSpPr>
        <p:spPr>
          <a:xfrm flipV="1">
            <a:off x="8310044" y="2332587"/>
            <a:ext cx="3038931" cy="16725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08158B5B-936D-6343-97A2-7692A8FB6FA8}"/>
              </a:ext>
            </a:extLst>
          </p:cNvPr>
          <p:cNvCxnSpPr>
            <a:cxnSpLocks/>
            <a:stCxn id="50" idx="4"/>
            <a:endCxn id="51" idx="0"/>
          </p:cNvCxnSpPr>
          <p:nvPr/>
        </p:nvCxnSpPr>
        <p:spPr>
          <a:xfrm>
            <a:off x="11423922" y="2407534"/>
            <a:ext cx="0" cy="11001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2420153A-B407-7C47-92A9-DD89B314D2DE}"/>
              </a:ext>
            </a:extLst>
          </p:cNvPr>
          <p:cNvPicPr>
            <a:picLocks noChangeAspect="1"/>
          </p:cNvPicPr>
          <p:nvPr/>
        </p:nvPicPr>
        <p:blipFill>
          <a:blip r:embed="rId3"/>
          <a:stretch>
            <a:fillRect/>
          </a:stretch>
        </p:blipFill>
        <p:spPr>
          <a:xfrm>
            <a:off x="8431914" y="2181062"/>
            <a:ext cx="2908766" cy="2890298"/>
          </a:xfrm>
          <a:prstGeom prst="rect">
            <a:avLst/>
          </a:prstGeom>
        </p:spPr>
      </p:pic>
    </p:spTree>
    <p:extLst>
      <p:ext uri="{BB962C8B-B14F-4D97-AF65-F5344CB8AC3E}">
        <p14:creationId xmlns:p14="http://schemas.microsoft.com/office/powerpoint/2010/main" val="121787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2526753" y="2131772"/>
            <a:ext cx="7138494" cy="1323439"/>
          </a:xfrm>
          <a:prstGeom prst="rect">
            <a:avLst/>
          </a:prstGeom>
        </p:spPr>
        <p:txBody>
          <a:bodyPr wrap="none">
            <a:spAutoFit/>
          </a:bodyPr>
          <a:lstStyle/>
          <a:p>
            <a:pPr algn="ctr"/>
            <a:r>
              <a:rPr lang="ca-ES" sz="8000" b="1" dirty="0">
                <a:solidFill>
                  <a:srgbClr val="FF0000"/>
                </a:solidFill>
                <a:latin typeface="Arial" panose="020B0604020202020204" pitchFamily="34" charset="0"/>
                <a:cs typeface="Arial" panose="020B0604020202020204" pitchFamily="34" charset="0"/>
              </a:rPr>
              <a:t>DEBILIDADES</a:t>
            </a:r>
          </a:p>
        </p:txBody>
      </p:sp>
      <p:sp>
        <p:nvSpPr>
          <p:cNvPr id="17" name="Rectángulo 16">
            <a:extLst>
              <a:ext uri="{FF2B5EF4-FFF2-40B4-BE49-F238E27FC236}">
                <a16:creationId xmlns:a16="http://schemas.microsoft.com/office/drawing/2014/main" id="{C052BBC6-0BAC-EC46-97B2-4608B3D64A89}"/>
              </a:ext>
            </a:extLst>
          </p:cNvPr>
          <p:cNvSpPr/>
          <p:nvPr/>
        </p:nvSpPr>
        <p:spPr>
          <a:xfrm>
            <a:off x="334963" y="241498"/>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pic>
        <p:nvPicPr>
          <p:cNvPr id="18" name="Imagen 7" descr="\\novagroup\000_OFICINA\FOTOTECA\0_FLUIDRA\debilidad.jpg">
            <a:extLst>
              <a:ext uri="{FF2B5EF4-FFF2-40B4-BE49-F238E27FC236}">
                <a16:creationId xmlns:a16="http://schemas.microsoft.com/office/drawing/2014/main" id="{F8C8462C-2283-F842-8BF0-5420D4944D50}"/>
              </a:ext>
            </a:extLst>
          </p:cNvPr>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97897" y="3594378"/>
            <a:ext cx="2770183" cy="32636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DE85A1D0-A128-3B48-8275-D0BB3142C8DB}"/>
              </a:ext>
            </a:extLst>
          </p:cNvPr>
          <p:cNvSpPr/>
          <p:nvPr/>
        </p:nvSpPr>
        <p:spPr>
          <a:xfrm>
            <a:off x="10346563" y="549860"/>
            <a:ext cx="1581912" cy="15819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D</a:t>
            </a: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4295775" y="3424373"/>
            <a:ext cx="6196676" cy="2431435"/>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A nivel interno, aspectos de la empresa o del proyecto que no son suficientemente buenos respecto al mercado o que podríamos mejorar para ser más competitivos.</a:t>
            </a:r>
          </a:p>
          <a:p>
            <a:pPr marL="0" lvl="1">
              <a:defRPr/>
            </a:pPr>
            <a:endParaRPr lang="es-ES" sz="1400" dirty="0">
              <a:solidFill>
                <a:schemeClr val="bg1">
                  <a:lumMod val="75000"/>
                </a:schemeClr>
              </a:solidFill>
              <a:latin typeface="Arial" panose="020B0604020202020204" pitchFamily="34" charset="0"/>
              <a:cs typeface="Arial" panose="020B0604020202020204" pitchFamily="34" charset="0"/>
            </a:endParaRPr>
          </a:p>
          <a:p>
            <a:pPr defTabSz="1043056">
              <a:buClr>
                <a:schemeClr val="tx1">
                  <a:lumMod val="50000"/>
                  <a:lumOff val="50000"/>
                </a:schemeClr>
              </a:buClr>
              <a:defRPr/>
            </a:pPr>
            <a:r>
              <a:rPr lang="es-ES" sz="1200" dirty="0">
                <a:solidFill>
                  <a:schemeClr val="bg1">
                    <a:lumMod val="75000"/>
                  </a:schemeClr>
                </a:solidFill>
                <a:latin typeface="Arial" panose="020B0604020202020204" pitchFamily="34" charset="0"/>
                <a:cs typeface="Arial" panose="020B0604020202020204" pitchFamily="34" charset="0"/>
              </a:rPr>
              <a:t>¿Qué cosas no van bien? ¿Qué se puede mejorar? 
¿Por qué aspectos nos critican nuestros clientes? 
¿Por qué factores no podemos aumentar nuestras ventas?</a:t>
            </a:r>
          </a:p>
          <a:p>
            <a:pPr defTabSz="1043056">
              <a:buClr>
                <a:schemeClr val="tx1">
                  <a:lumMod val="50000"/>
                  <a:lumOff val="50000"/>
                </a:schemeClr>
              </a:buClr>
              <a:defRPr/>
            </a:pPr>
            <a:r>
              <a:rPr lang="es-ES" sz="1200" dirty="0">
                <a:solidFill>
                  <a:schemeClr val="bg1">
                    <a:lumMod val="75000"/>
                  </a:schemeClr>
                </a:solidFill>
                <a:latin typeface="Arial" panose="020B0604020202020204" pitchFamily="34" charset="0"/>
                <a:cs typeface="Arial" panose="020B0604020202020204" pitchFamily="34" charset="0"/>
              </a:rPr>
              <a:t>¿Qué aspectos a nivel de producto o servicio son mejorables?</a:t>
            </a:r>
          </a:p>
          <a:p>
            <a:pPr defTabSz="1043056">
              <a:buClr>
                <a:schemeClr val="tx1">
                  <a:lumMod val="50000"/>
                  <a:lumOff val="50000"/>
                </a:schemeClr>
              </a:buClr>
              <a:defRPr/>
            </a:pPr>
            <a:r>
              <a:rPr lang="es-ES" sz="1200" dirty="0">
                <a:solidFill>
                  <a:schemeClr val="bg1">
                    <a:lumMod val="75000"/>
                  </a:schemeClr>
                </a:solidFill>
                <a:latin typeface="Arial" panose="020B0604020202020204" pitchFamily="34" charset="0"/>
                <a:cs typeface="Arial" panose="020B0604020202020204" pitchFamily="34" charset="0"/>
              </a:rPr>
              <a:t>¿En qué aspectos nos superan nuestros competidores claramente? 
¿Qué problemas organizativos tenemos? 
¿Qué aspectos necesitamos mejorar para brindar un mejor servicio al cliente?
…</a:t>
            </a:r>
          </a:p>
        </p:txBody>
      </p:sp>
    </p:spTree>
    <p:extLst>
      <p:ext uri="{BB962C8B-B14F-4D97-AF65-F5344CB8AC3E}">
        <p14:creationId xmlns:p14="http://schemas.microsoft.com/office/powerpoint/2010/main" val="10029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201854" y="5662394"/>
            <a:ext cx="3313729" cy="646331"/>
          </a:xfrm>
          <a:prstGeom prst="rect">
            <a:avLst/>
          </a:prstGeom>
        </p:spPr>
        <p:txBody>
          <a:bodyPr wrap="none">
            <a:spAutoFit/>
          </a:bodyPr>
          <a:lstStyle/>
          <a:p>
            <a:r>
              <a:rPr lang="ca-ES" sz="3600" b="1" dirty="0">
                <a:solidFill>
                  <a:srgbClr val="FF0000"/>
                </a:solidFill>
                <a:latin typeface="Arial" panose="020B0604020202020204" pitchFamily="34" charset="0"/>
                <a:cs typeface="Arial" panose="020B0604020202020204" pitchFamily="34" charset="0"/>
              </a:rPr>
              <a:t>DEBILIDADES</a:t>
            </a: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3139321"/>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puntos débiles,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cosas no van bien? ¿Qué se puede mejorar? 
¿Por qué aspectos nos critican nuestros clientes? 
¿Por qué factores no podemos aumentar nuestras ventas?</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aspectos a nivel de producto o servicio son mejorables?</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¿En qué aspectos nos superan nuestros competidores claramente? 
¿Qué problemas organizativos tenemos? 
¿Qué aspectos necesitamos mejorar para brindar un mejor servicio al cliente?
…</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2939825076"/>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PUNTOS DÉBILES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los aspectos débiles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10" name="Rectángulo 9">
            <a:extLst>
              <a:ext uri="{FF2B5EF4-FFF2-40B4-BE49-F238E27FC236}">
                <a16:creationId xmlns:a16="http://schemas.microsoft.com/office/drawing/2014/main" id="{633B4333-39BA-1B46-8340-ACA446D6AACA}"/>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12" name="Rectángulo 11">
            <a:extLst>
              <a:ext uri="{FF2B5EF4-FFF2-40B4-BE49-F238E27FC236}">
                <a16:creationId xmlns:a16="http://schemas.microsoft.com/office/drawing/2014/main" id="{4F9D9688-A64F-BB48-9E4F-777492E66CD4}"/>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PUNTOS DÉBILES</a:t>
            </a:r>
          </a:p>
        </p:txBody>
      </p:sp>
    </p:spTree>
    <p:extLst>
      <p:ext uri="{BB962C8B-B14F-4D97-AF65-F5344CB8AC3E}">
        <p14:creationId xmlns:p14="http://schemas.microsoft.com/office/powerpoint/2010/main" val="167366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2" descr="\\novagroup\000_OFICINA\FOTOTECA\0_FLUIDRA\42-20700191.jpg">
            <a:extLst>
              <a:ext uri="{FF2B5EF4-FFF2-40B4-BE49-F238E27FC236}">
                <a16:creationId xmlns:a16="http://schemas.microsoft.com/office/drawing/2014/main" id="{6B1AC54D-69F3-7F4E-A3B9-9993DE490C54}"/>
              </a:ext>
            </a:extLst>
          </p:cNvPr>
          <p:cNvPicPr>
            <a:picLocks noChangeAspect="1" noChangeArrowheads="1"/>
          </p:cNvPicPr>
          <p:nvPr/>
        </p:nvPicPr>
        <p:blipFill rotWithShape="1">
          <a:blip r:embed="rId2" cstate="screen">
            <a:clrChange>
              <a:clrFrom>
                <a:srgbClr val="CFCFCF"/>
              </a:clrFrom>
              <a:clrTo>
                <a:srgbClr val="CFCFCF">
                  <a:alpha val="0"/>
                </a:srgbClr>
              </a:clrTo>
            </a:clrChange>
            <a:extLst>
              <a:ext uri="{BEBA8EAE-BF5A-486C-A8C5-ECC9F3942E4B}">
                <a14:imgProps xmlns:a14="http://schemas.microsoft.com/office/drawing/2010/main">
                  <a14:imgLayer r:embed="rId3">
                    <a14:imgEffect>
                      <a14:backgroundRemoval t="0" b="100000" l="1359" r="100000"/>
                    </a14:imgEffect>
                    <a14:imgEffect>
                      <a14:brightnessContrast bright="6000" contrast="10000"/>
                    </a14:imgEffect>
                  </a14:imgLayer>
                </a14:imgProps>
              </a:ext>
              <a:ext uri="{28A0092B-C50C-407E-A947-70E740481C1C}">
                <a14:useLocalDpi xmlns:a14="http://schemas.microsoft.com/office/drawing/2010/main"/>
              </a:ext>
            </a:extLst>
          </a:blip>
          <a:srcRect/>
          <a:stretch/>
        </p:blipFill>
        <p:spPr bwMode="auto">
          <a:xfrm flipH="1">
            <a:off x="0" y="4064508"/>
            <a:ext cx="3299105" cy="2793492"/>
          </a:xfrm>
          <a:prstGeom prst="rect">
            <a:avLst/>
          </a:prstGeom>
          <a:noFill/>
          <a:extLst>
            <a:ext uri="{909E8E84-426E-40DD-AFC4-6F175D3DCCD1}">
              <a14:hiddenFill xmlns:a14="http://schemas.microsoft.com/office/drawing/2010/main">
                <a:solidFill>
                  <a:srgbClr val="FFFFFF"/>
                </a:solidFill>
              </a14:hiddenFill>
            </a:ext>
          </a:extLst>
        </p:spPr>
      </p:pic>
      <p:sp>
        <p:nvSpPr>
          <p:cNvPr id="11" name="2 Rectángulo">
            <a:extLst>
              <a:ext uri="{FF2B5EF4-FFF2-40B4-BE49-F238E27FC236}">
                <a16:creationId xmlns:a16="http://schemas.microsoft.com/office/drawing/2014/main" id="{56CC40D0-8417-ED46-A12A-FAD3C5AAD30C}"/>
              </a:ext>
            </a:extLst>
          </p:cNvPr>
          <p:cNvSpPr/>
          <p:nvPr/>
        </p:nvSpPr>
        <p:spPr>
          <a:xfrm>
            <a:off x="2593695" y="2131772"/>
            <a:ext cx="7004610" cy="1323439"/>
          </a:xfrm>
          <a:prstGeom prst="rect">
            <a:avLst/>
          </a:prstGeom>
        </p:spPr>
        <p:txBody>
          <a:bodyPr wrap="none">
            <a:spAutoFit/>
          </a:bodyPr>
          <a:lstStyle/>
          <a:p>
            <a:pPr algn="ctr"/>
            <a:r>
              <a:rPr lang="ca-ES" sz="8000" b="1" dirty="0" err="1">
                <a:solidFill>
                  <a:srgbClr val="92D050"/>
                </a:solidFill>
                <a:latin typeface="Arial" panose="020B0604020202020204" pitchFamily="34" charset="0"/>
                <a:cs typeface="Arial" panose="020B0604020202020204" pitchFamily="34" charset="0"/>
              </a:rPr>
              <a:t>FORTALEZAS</a:t>
            </a:r>
            <a:endParaRPr lang="ca-ES" sz="8000" b="1" dirty="0">
              <a:solidFill>
                <a:srgbClr val="92D05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DD80D2CB-ADA4-3041-ACAE-69CC6E50871D}"/>
              </a:ext>
            </a:extLst>
          </p:cNvPr>
          <p:cNvSpPr/>
          <p:nvPr/>
        </p:nvSpPr>
        <p:spPr>
          <a:xfrm>
            <a:off x="10346563" y="4977537"/>
            <a:ext cx="1581912" cy="261610"/>
          </a:xfrm>
          <a:prstGeom prst="rect">
            <a:avLst/>
          </a:prstGeom>
        </p:spPr>
        <p:txBody>
          <a:bodyPr wrap="square">
            <a:spAutoFit/>
          </a:bodyPr>
          <a:lstStyle/>
          <a:p>
            <a:pPr algn="ctr"/>
            <a:r>
              <a:rPr lang="es-ES" sz="1100" dirty="0">
                <a:solidFill>
                  <a:schemeClr val="bg1"/>
                </a:solidFill>
                <a:latin typeface="Arial" panose="020B0604020202020204" pitchFamily="34" charset="0"/>
                <a:cs typeface="Arial" panose="020B0604020202020204" pitchFamily="34" charset="0"/>
              </a:rPr>
              <a:t>FORTALEZAS</a:t>
            </a:r>
            <a:endParaRPr lang="es-ES" sz="1100" dirty="0">
              <a:solidFill>
                <a:schemeClr val="bg1"/>
              </a:solidFill>
            </a:endParaRPr>
          </a:p>
        </p:txBody>
      </p:sp>
      <p:sp>
        <p:nvSpPr>
          <p:cNvPr id="15" name="Rectángulo 14">
            <a:extLst>
              <a:ext uri="{FF2B5EF4-FFF2-40B4-BE49-F238E27FC236}">
                <a16:creationId xmlns:a16="http://schemas.microsoft.com/office/drawing/2014/main" id="{E2ACAA0E-8328-9947-B34B-529A7580DDC3}"/>
              </a:ext>
            </a:extLst>
          </p:cNvPr>
          <p:cNvSpPr/>
          <p:nvPr/>
        </p:nvSpPr>
        <p:spPr>
          <a:xfrm>
            <a:off x="10346563" y="6203266"/>
            <a:ext cx="1581912" cy="261610"/>
          </a:xfrm>
          <a:prstGeom prst="rect">
            <a:avLst/>
          </a:prstGeom>
        </p:spPr>
        <p:txBody>
          <a:bodyPr wrap="square">
            <a:spAutoFit/>
          </a:bodyPr>
          <a:lstStyle/>
          <a:p>
            <a:pPr algn="ctr"/>
            <a:r>
              <a:rPr lang="es-ES" sz="1100" dirty="0">
                <a:solidFill>
                  <a:schemeClr val="bg1"/>
                </a:solidFill>
                <a:latin typeface="Arial" panose="020B0604020202020204" pitchFamily="34" charset="0"/>
                <a:cs typeface="Arial" panose="020B0604020202020204" pitchFamily="34" charset="0"/>
              </a:rPr>
              <a:t>STRENGTHS</a:t>
            </a:r>
            <a:endParaRPr lang="es-ES" sz="1100" dirty="0">
              <a:solidFill>
                <a:schemeClr val="bg1"/>
              </a:solidFill>
            </a:endParaRPr>
          </a:p>
        </p:txBody>
      </p:sp>
      <p:sp>
        <p:nvSpPr>
          <p:cNvPr id="17" name="Rectángulo 16">
            <a:extLst>
              <a:ext uri="{FF2B5EF4-FFF2-40B4-BE49-F238E27FC236}">
                <a16:creationId xmlns:a16="http://schemas.microsoft.com/office/drawing/2014/main" id="{C052BBC6-0BAC-EC46-97B2-4608B3D64A89}"/>
              </a:ext>
            </a:extLst>
          </p:cNvPr>
          <p:cNvSpPr/>
          <p:nvPr/>
        </p:nvSpPr>
        <p:spPr>
          <a:xfrm>
            <a:off x="334963" y="241498"/>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18" name="28 Rectángulo">
            <a:extLst>
              <a:ext uri="{FF2B5EF4-FFF2-40B4-BE49-F238E27FC236}">
                <a16:creationId xmlns:a16="http://schemas.microsoft.com/office/drawing/2014/main" id="{D1556F7D-D556-4041-B0CE-9DE7C56AC43A}"/>
              </a:ext>
            </a:extLst>
          </p:cNvPr>
          <p:cNvSpPr/>
          <p:nvPr/>
        </p:nvSpPr>
        <p:spPr>
          <a:xfrm>
            <a:off x="4295775" y="3424373"/>
            <a:ext cx="6439744" cy="523220"/>
          </a:xfrm>
          <a:prstGeom prst="rect">
            <a:avLst/>
          </a:prstGeom>
        </p:spPr>
        <p:txBody>
          <a:bodyPr wrap="square">
            <a:spAutoFit/>
          </a:bodyPr>
          <a:lstStyle/>
          <a:p>
            <a:pPr marL="0" lvl="1">
              <a:defRPr/>
            </a:pPr>
            <a:r>
              <a:rPr lang="es-ES" sz="1400" dirty="0">
                <a:solidFill>
                  <a:schemeClr val="bg1">
                    <a:lumMod val="75000"/>
                  </a:schemeClr>
                </a:solidFill>
                <a:latin typeface="Arial" panose="020B0604020202020204" pitchFamily="34" charset="0"/>
                <a:cs typeface="Arial" panose="020B0604020202020204" pitchFamily="34" charset="0"/>
              </a:rPr>
              <a:t>A nivel interno, aspectos de la empresa o del proyecto en los que destacamos por encima de los demás. Destacar los principales puntos fuertes.</a:t>
            </a:r>
          </a:p>
        </p:txBody>
      </p:sp>
      <p:sp>
        <p:nvSpPr>
          <p:cNvPr id="19" name="Rectángulo 18">
            <a:extLst>
              <a:ext uri="{FF2B5EF4-FFF2-40B4-BE49-F238E27FC236}">
                <a16:creationId xmlns:a16="http://schemas.microsoft.com/office/drawing/2014/main" id="{6B980A14-A4BC-134D-B2C3-B450D2FA0B9C}"/>
              </a:ext>
            </a:extLst>
          </p:cNvPr>
          <p:cNvSpPr/>
          <p:nvPr/>
        </p:nvSpPr>
        <p:spPr>
          <a:xfrm>
            <a:off x="10346563" y="549275"/>
            <a:ext cx="1581912" cy="15819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Arial" panose="020B0604020202020204" pitchFamily="34" charset="0"/>
                <a:cs typeface="Arial" panose="020B0604020202020204" pitchFamily="34" charset="0"/>
              </a:rPr>
              <a:t>F</a:t>
            </a:r>
          </a:p>
        </p:txBody>
      </p:sp>
      <p:sp>
        <p:nvSpPr>
          <p:cNvPr id="20" name="Rectángulo 19">
            <a:extLst>
              <a:ext uri="{FF2B5EF4-FFF2-40B4-BE49-F238E27FC236}">
                <a16:creationId xmlns:a16="http://schemas.microsoft.com/office/drawing/2014/main" id="{C9226131-2B2C-FA41-A419-A76B85A33397}"/>
              </a:ext>
            </a:extLst>
          </p:cNvPr>
          <p:cNvSpPr/>
          <p:nvPr/>
        </p:nvSpPr>
        <p:spPr>
          <a:xfrm>
            <a:off x="10346563" y="743807"/>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FORTALEZAS</a:t>
            </a:r>
            <a:endParaRPr lang="es-ES" sz="1200" dirty="0"/>
          </a:p>
        </p:txBody>
      </p:sp>
      <p:sp>
        <p:nvSpPr>
          <p:cNvPr id="21" name="Rectángulo 20">
            <a:extLst>
              <a:ext uri="{FF2B5EF4-FFF2-40B4-BE49-F238E27FC236}">
                <a16:creationId xmlns:a16="http://schemas.microsoft.com/office/drawing/2014/main" id="{03C9904C-3199-F64B-8DE0-B3403FC9BCB1}"/>
              </a:ext>
            </a:extLst>
          </p:cNvPr>
          <p:cNvSpPr/>
          <p:nvPr/>
        </p:nvSpPr>
        <p:spPr>
          <a:xfrm>
            <a:off x="10346563" y="1681067"/>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STRENGTHS</a:t>
            </a:r>
            <a:endParaRPr lang="es-ES" sz="1200" dirty="0"/>
          </a:p>
        </p:txBody>
      </p:sp>
    </p:spTree>
    <p:extLst>
      <p:ext uri="{BB962C8B-B14F-4D97-AF65-F5344CB8AC3E}">
        <p14:creationId xmlns:p14="http://schemas.microsoft.com/office/powerpoint/2010/main" val="190226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Rectángulo">
            <a:extLst>
              <a:ext uri="{FF2B5EF4-FFF2-40B4-BE49-F238E27FC236}">
                <a16:creationId xmlns:a16="http://schemas.microsoft.com/office/drawing/2014/main" id="{56CC40D0-8417-ED46-A12A-FAD3C5AAD30C}"/>
              </a:ext>
            </a:extLst>
          </p:cNvPr>
          <p:cNvSpPr/>
          <p:nvPr/>
        </p:nvSpPr>
        <p:spPr>
          <a:xfrm>
            <a:off x="334963" y="5647372"/>
            <a:ext cx="3253839" cy="646331"/>
          </a:xfrm>
          <a:prstGeom prst="rect">
            <a:avLst/>
          </a:prstGeom>
        </p:spPr>
        <p:txBody>
          <a:bodyPr wrap="none">
            <a:spAutoFit/>
          </a:bodyPr>
          <a:lstStyle/>
          <a:p>
            <a:r>
              <a:rPr lang="ca-ES" sz="3600" b="1" dirty="0">
                <a:solidFill>
                  <a:srgbClr val="92D050"/>
                </a:solidFill>
                <a:latin typeface="Arial" panose="020B0604020202020204" pitchFamily="34" charset="0"/>
                <a:cs typeface="Arial" panose="020B0604020202020204" pitchFamily="34" charset="0"/>
              </a:rPr>
              <a:t>FORTALEZAS</a:t>
            </a:r>
            <a:endParaRPr lang="ca-ES" sz="3600" b="1" dirty="0">
              <a:solidFill>
                <a:srgbClr val="FF0000"/>
              </a:solidFill>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C052BBC6-0BAC-EC46-97B2-4608B3D64A89}"/>
              </a:ext>
            </a:extLst>
          </p:cNvPr>
          <p:cNvSpPr/>
          <p:nvPr/>
        </p:nvSpPr>
        <p:spPr>
          <a:xfrm>
            <a:off x="334963" y="171637"/>
            <a:ext cx="5761037" cy="307777"/>
          </a:xfrm>
          <a:prstGeom prst="rect">
            <a:avLst/>
          </a:prstGeom>
        </p:spPr>
        <p:txBody>
          <a:bodyPr wrap="square">
            <a:spAutoFit/>
          </a:bodyPr>
          <a:lstStyle/>
          <a:p>
            <a:r>
              <a:rPr lang="es-ES_tradnl" sz="1400" b="1" dirty="0">
                <a:solidFill>
                  <a:schemeClr val="bg1">
                    <a:lumMod val="65000"/>
                  </a:schemeClr>
                </a:solidFill>
                <a:latin typeface="Arial" panose="020B0604020202020204" pitchFamily="34" charset="0"/>
                <a:cs typeface="Arial" panose="020B0604020202020204" pitchFamily="34" charset="0"/>
              </a:rPr>
              <a:t>ANÁLISIS DAFO</a:t>
            </a:r>
          </a:p>
        </p:txBody>
      </p:sp>
      <p:sp>
        <p:nvSpPr>
          <p:cNvPr id="20" name="Rectángulo 19">
            <a:extLst>
              <a:ext uri="{FF2B5EF4-FFF2-40B4-BE49-F238E27FC236}">
                <a16:creationId xmlns:a16="http://schemas.microsoft.com/office/drawing/2014/main" id="{DD6292C2-39F1-9F4A-AC27-01765473F7E3}"/>
              </a:ext>
            </a:extLst>
          </p:cNvPr>
          <p:cNvSpPr/>
          <p:nvPr/>
        </p:nvSpPr>
        <p:spPr>
          <a:xfrm>
            <a:off x="10346563" y="74896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DEBILIDADES</a:t>
            </a:r>
            <a:endParaRPr lang="es-ES" sz="1200" dirty="0"/>
          </a:p>
        </p:txBody>
      </p:sp>
      <p:sp>
        <p:nvSpPr>
          <p:cNvPr id="21" name="Rectángulo 20">
            <a:extLst>
              <a:ext uri="{FF2B5EF4-FFF2-40B4-BE49-F238E27FC236}">
                <a16:creationId xmlns:a16="http://schemas.microsoft.com/office/drawing/2014/main" id="{FE5767E5-0918-3F4C-A4A2-BE90E6A10335}"/>
              </a:ext>
            </a:extLst>
          </p:cNvPr>
          <p:cNvSpPr/>
          <p:nvPr/>
        </p:nvSpPr>
        <p:spPr>
          <a:xfrm>
            <a:off x="10346563" y="1686224"/>
            <a:ext cx="1581912" cy="276999"/>
          </a:xfrm>
          <a:prstGeom prst="rect">
            <a:avLst/>
          </a:prstGeom>
        </p:spPr>
        <p:txBody>
          <a:bodyPr wrap="square">
            <a:spAutoFit/>
          </a:bodyPr>
          <a:lstStyle/>
          <a:p>
            <a:pPr algn="ctr"/>
            <a:r>
              <a:rPr lang="es-ES" sz="1200" dirty="0">
                <a:solidFill>
                  <a:schemeClr val="bg1"/>
                </a:solidFill>
                <a:latin typeface="Arial" panose="020B0604020202020204" pitchFamily="34" charset="0"/>
                <a:cs typeface="Arial" panose="020B0604020202020204" pitchFamily="34" charset="0"/>
              </a:rPr>
              <a:t>WEAKNESSES</a:t>
            </a:r>
            <a:endParaRPr lang="es-ES" sz="1200" dirty="0"/>
          </a:p>
        </p:txBody>
      </p:sp>
      <p:sp>
        <p:nvSpPr>
          <p:cNvPr id="22" name="28 Rectángulo">
            <a:extLst>
              <a:ext uri="{FF2B5EF4-FFF2-40B4-BE49-F238E27FC236}">
                <a16:creationId xmlns:a16="http://schemas.microsoft.com/office/drawing/2014/main" id="{67C1361F-62D2-4745-A579-2C2B9127F749}"/>
              </a:ext>
            </a:extLst>
          </p:cNvPr>
          <p:cNvSpPr/>
          <p:nvPr/>
        </p:nvSpPr>
        <p:spPr>
          <a:xfrm>
            <a:off x="334962" y="887463"/>
            <a:ext cx="3960813" cy="2800767"/>
          </a:xfrm>
          <a:prstGeom prst="rect">
            <a:avLst/>
          </a:prstGeom>
        </p:spPr>
        <p:txBody>
          <a:bodyPr wrap="square">
            <a:spAutoFit/>
          </a:bodyPr>
          <a:lstStyle/>
          <a:p>
            <a:pPr marL="0" lvl="1">
              <a:defRPr/>
            </a:pPr>
            <a:r>
              <a:rPr lang="es-ES" sz="1100" dirty="0">
                <a:solidFill>
                  <a:schemeClr val="bg1">
                    <a:lumMod val="75000"/>
                  </a:schemeClr>
                </a:solidFill>
                <a:latin typeface="Arial" panose="020B0604020202020204" pitchFamily="34" charset="0"/>
                <a:cs typeface="Arial" panose="020B0604020202020204" pitchFamily="34" charset="0"/>
              </a:rPr>
              <a:t>Identificar entre 5 y 10 puntos fuertes, si identificas un numero superior intenta agrupar y priorizar.</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0" lvl="1">
              <a:defRPr/>
            </a:pPr>
            <a:r>
              <a:rPr lang="es-ES" sz="1100" dirty="0">
                <a:solidFill>
                  <a:schemeClr val="bg1">
                    <a:lumMod val="75000"/>
                  </a:schemeClr>
                </a:solidFill>
                <a:latin typeface="Arial" panose="020B0604020202020204" pitchFamily="34" charset="0"/>
                <a:cs typeface="Arial" panose="020B0604020202020204" pitchFamily="34" charset="0"/>
              </a:rPr>
              <a:t>Revisa estas preguntas si necesitas inspiración para identificar nuevas aspectos.</a:t>
            </a:r>
          </a:p>
          <a:p>
            <a:pPr marL="0" lvl="1">
              <a:defRPr/>
            </a:pPr>
            <a:endParaRPr lang="es-ES" sz="1100" dirty="0">
              <a:solidFill>
                <a:schemeClr val="bg1">
                  <a:lumMod val="75000"/>
                </a:schemeClr>
              </a:solidFill>
              <a:latin typeface="Arial" panose="020B0604020202020204" pitchFamily="34" charset="0"/>
              <a:cs typeface="Arial" panose="020B0604020202020204" pitchFamily="34" charset="0"/>
            </a:endParaRP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¿Qué hacemos bien? ¿En qué destacamos principalmente? 
¿Qué hace nuestra empresa o proyecto mejor que los demás?</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¿Por qué nuestros clientes nos valoran más? 
¿Qué factores nos permiten obtener ventas? 
¿Cuáles son nuestras capacidades más destacadas? 
¿Cuáles son las ventajas de nuestra marca?</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¿En qué destaca nuestra organización?</a:t>
            </a:r>
          </a:p>
          <a:p>
            <a:pPr marL="171450" indent="-171450" defTabSz="1043056">
              <a:buClr>
                <a:schemeClr val="tx1">
                  <a:lumMod val="50000"/>
                  <a:lumOff val="50000"/>
                </a:schemeClr>
              </a:buClr>
              <a:buFont typeface="Arial" panose="020B0604020202020204" pitchFamily="34" charset="0"/>
              <a:buChar char="•"/>
              <a:defRPr/>
            </a:pPr>
            <a:r>
              <a:rPr lang="es-ES" sz="1100" dirty="0">
                <a:solidFill>
                  <a:schemeClr val="bg1">
                    <a:lumMod val="75000"/>
                  </a:schemeClr>
                </a:solidFill>
                <a:latin typeface="Arial" panose="020B0604020202020204" pitchFamily="34" charset="0"/>
                <a:cs typeface="Arial" panose="020B0604020202020204" pitchFamily="34" charset="0"/>
              </a:rPr>
              <a:t>...</a:t>
            </a:r>
          </a:p>
        </p:txBody>
      </p:sp>
      <p:graphicFrame>
        <p:nvGraphicFramePr>
          <p:cNvPr id="2" name="Tabla 2">
            <a:extLst>
              <a:ext uri="{FF2B5EF4-FFF2-40B4-BE49-F238E27FC236}">
                <a16:creationId xmlns:a16="http://schemas.microsoft.com/office/drawing/2014/main" id="{E21D8B47-98B5-9A40-8AB6-5A4DA35DE2CF}"/>
              </a:ext>
            </a:extLst>
          </p:cNvPr>
          <p:cNvGraphicFramePr>
            <a:graphicFrameLocks noGrp="1"/>
          </p:cNvGraphicFramePr>
          <p:nvPr>
            <p:extLst>
              <p:ext uri="{D42A27DB-BD31-4B8C-83A1-F6EECF244321}">
                <p14:modId xmlns:p14="http://schemas.microsoft.com/office/powerpoint/2010/main" val="3546133332"/>
              </p:ext>
            </p:extLst>
          </p:nvPr>
        </p:nvGraphicFramePr>
        <p:xfrm>
          <a:off x="4664595" y="564298"/>
          <a:ext cx="7263880" cy="5379127"/>
        </p:xfrm>
        <a:graphic>
          <a:graphicData uri="http://schemas.openxmlformats.org/drawingml/2006/table">
            <a:tbl>
              <a:tblPr firstRow="1" bandRow="1">
                <a:tableStyleId>{F5AB1C69-6EDB-4FF4-983F-18BD219EF322}</a:tableStyleId>
              </a:tblPr>
              <a:tblGrid>
                <a:gridCol w="619248">
                  <a:extLst>
                    <a:ext uri="{9D8B030D-6E8A-4147-A177-3AD203B41FA5}">
                      <a16:colId xmlns:a16="http://schemas.microsoft.com/office/drawing/2014/main" val="4137676728"/>
                    </a:ext>
                  </a:extLst>
                </a:gridCol>
                <a:gridCol w="6644632">
                  <a:extLst>
                    <a:ext uri="{9D8B030D-6E8A-4147-A177-3AD203B41FA5}">
                      <a16:colId xmlns:a16="http://schemas.microsoft.com/office/drawing/2014/main" val="3400713665"/>
                    </a:ext>
                  </a:extLst>
                </a:gridCol>
              </a:tblGrid>
              <a:tr h="337737">
                <a:tc>
                  <a:txBody>
                    <a:bodyPr/>
                    <a:lstStyle/>
                    <a:p>
                      <a:pPr algn="ctr"/>
                      <a:r>
                        <a:rPr lang="es-ES" sz="1600" dirty="0">
                          <a:latin typeface="Arial" panose="020B0604020202020204" pitchFamily="34" charset="0"/>
                          <a:cs typeface="Arial" panose="020B0604020202020204" pitchFamily="34" charset="0"/>
                        </a:rPr>
                        <a:t>Nº</a:t>
                      </a:r>
                    </a:p>
                  </a:txBody>
                  <a:tcPr/>
                </a:tc>
                <a:tc>
                  <a:txBody>
                    <a:bodyPr/>
                    <a:lstStyle/>
                    <a:p>
                      <a:r>
                        <a:rPr lang="es-ES" sz="1600" dirty="0">
                          <a:latin typeface="Arial" panose="020B0604020202020204" pitchFamily="34" charset="0"/>
                          <a:cs typeface="Arial" panose="020B0604020202020204" pitchFamily="34" charset="0"/>
                        </a:rPr>
                        <a:t>PUNTOS FUERTES</a:t>
                      </a:r>
                    </a:p>
                  </a:txBody>
                  <a:tcPr/>
                </a:tc>
                <a:extLst>
                  <a:ext uri="{0D108BD9-81ED-4DB2-BD59-A6C34878D82A}">
                    <a16:rowId xmlns:a16="http://schemas.microsoft.com/office/drawing/2014/main" val="2694834675"/>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a:t>
                      </a:r>
                    </a:p>
                  </a:txBody>
                  <a:tcPr anchor="ctr"/>
                </a:tc>
                <a:tc>
                  <a:txBody>
                    <a:bodyPr/>
                    <a:lstStyle/>
                    <a:p>
                      <a:r>
                        <a:rPr lang="es-ES" sz="1200" dirty="0">
                          <a:latin typeface="Arial" panose="020B0604020202020204" pitchFamily="34" charset="0"/>
                          <a:cs typeface="Arial" panose="020B0604020202020204" pitchFamily="34" charset="0"/>
                        </a:rPr>
                        <a:t>Describir sintéticamente los aspectos fuertes de la empresa o del proyecto. Intenta que sean claramente comprensibles para cualquier persona que lo pueda leer.</a:t>
                      </a:r>
                    </a:p>
                  </a:txBody>
                  <a:tcPr/>
                </a:tc>
                <a:extLst>
                  <a:ext uri="{0D108BD9-81ED-4DB2-BD59-A6C34878D82A}">
                    <a16:rowId xmlns:a16="http://schemas.microsoft.com/office/drawing/2014/main" val="2428661680"/>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2</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53230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3</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3641887"/>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4</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4587554"/>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5</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2608842"/>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6</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8429571"/>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7</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8193059"/>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8</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1362558"/>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9</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202796"/>
                  </a:ext>
                </a:extLst>
              </a:tr>
              <a:tr h="504139">
                <a:tc>
                  <a:txBody>
                    <a:bodyPr/>
                    <a:lstStyle/>
                    <a:p>
                      <a:pPr algn="ctr"/>
                      <a:r>
                        <a:rPr lang="es-ES" sz="1200" dirty="0">
                          <a:solidFill>
                            <a:schemeClr val="bg1">
                              <a:lumMod val="65000"/>
                            </a:schemeClr>
                          </a:solidFill>
                          <a:latin typeface="Arial" panose="020B0604020202020204" pitchFamily="34" charset="0"/>
                          <a:cs typeface="Arial" panose="020B0604020202020204" pitchFamily="34" charset="0"/>
                        </a:rPr>
                        <a:t>10</a:t>
                      </a:r>
                    </a:p>
                  </a:txBody>
                  <a:tcPr anchor="ctr"/>
                </a:tc>
                <a:tc>
                  <a:txBody>
                    <a:bodyPr/>
                    <a:lstStyle/>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516527"/>
                  </a:ext>
                </a:extLst>
              </a:tr>
            </a:tbl>
          </a:graphicData>
        </a:graphic>
      </p:graphicFrame>
      <p:sp>
        <p:nvSpPr>
          <p:cNvPr id="8" name="Rectángulo 7">
            <a:extLst>
              <a:ext uri="{FF2B5EF4-FFF2-40B4-BE49-F238E27FC236}">
                <a16:creationId xmlns:a16="http://schemas.microsoft.com/office/drawing/2014/main" id="{02635574-4EB0-7E47-8BBC-687828D9AC7A}"/>
              </a:ext>
            </a:extLst>
          </p:cNvPr>
          <p:cNvSpPr/>
          <p:nvPr/>
        </p:nvSpPr>
        <p:spPr>
          <a:xfrm>
            <a:off x="334963" y="425798"/>
            <a:ext cx="5761037" cy="461665"/>
          </a:xfrm>
          <a:prstGeom prst="rect">
            <a:avLst/>
          </a:prstGeom>
        </p:spPr>
        <p:txBody>
          <a:bodyPr wrap="square">
            <a:spAutoFit/>
          </a:bodyPr>
          <a:lstStyle/>
          <a:p>
            <a:pPr fontAlgn="base"/>
            <a:r>
              <a:rPr lang="es-ES_tradnl" sz="2400" b="1" dirty="0">
                <a:latin typeface="Arial" panose="020B0604020202020204" pitchFamily="34" charset="0"/>
                <a:ea typeface="MS Gothic" panose="020B0609070205080204" pitchFamily="49" charset="-128"/>
                <a:cs typeface="Arial" panose="020B0604020202020204" pitchFamily="34" charset="0"/>
              </a:rPr>
              <a:t>PUNTOS FUERTES</a:t>
            </a:r>
          </a:p>
        </p:txBody>
      </p:sp>
    </p:spTree>
    <p:extLst>
      <p:ext uri="{BB962C8B-B14F-4D97-AF65-F5344CB8AC3E}">
        <p14:creationId xmlns:p14="http://schemas.microsoft.com/office/powerpoint/2010/main" val="28126822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1379</Words>
  <Application>Microsoft Macintosh PowerPoint</Application>
  <PresentationFormat>Panorámica</PresentationFormat>
  <Paragraphs>226</Paragraphs>
  <Slides>19</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Roboto</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53</cp:revision>
  <dcterms:created xsi:type="dcterms:W3CDTF">2021-04-01T07:02:11Z</dcterms:created>
  <dcterms:modified xsi:type="dcterms:W3CDTF">2021-11-10T12:09:41Z</dcterms:modified>
</cp:coreProperties>
</file>