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04" r:id="rId2"/>
    <p:sldId id="261" r:id="rId3"/>
    <p:sldId id="297" r:id="rId4"/>
    <p:sldId id="296" r:id="rId5"/>
    <p:sldId id="298" r:id="rId6"/>
    <p:sldId id="288" r:id="rId7"/>
    <p:sldId id="301" r:id="rId8"/>
    <p:sldId id="286" r:id="rId9"/>
    <p:sldId id="287" r:id="rId10"/>
    <p:sldId id="289" r:id="rId11"/>
    <p:sldId id="290" r:id="rId12"/>
    <p:sldId id="285" r:id="rId13"/>
    <p:sldId id="292" r:id="rId14"/>
    <p:sldId id="293" r:id="rId15"/>
    <p:sldId id="294" r:id="rId16"/>
    <p:sldId id="291" r:id="rId17"/>
    <p:sldId id="284" r:id="rId18"/>
    <p:sldId id="302" r:id="rId19"/>
    <p:sldId id="303" r:id="rId20"/>
    <p:sldId id="256" r:id="rId21"/>
    <p:sldId id="280"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72" userDrawn="1">
          <p15:clr>
            <a:srgbClr val="A4A3A4"/>
          </p15:clr>
        </p15:guide>
        <p15:guide id="4" pos="3160" userDrawn="1">
          <p15:clr>
            <a:srgbClr val="A4A3A4"/>
          </p15:clr>
        </p15:guide>
        <p15:guide id="5" orient="horz" pos="799" userDrawn="1">
          <p15:clr>
            <a:srgbClr val="A4A3A4"/>
          </p15:clr>
        </p15:guide>
        <p15:guide id="6" pos="7423" userDrawn="1">
          <p15:clr>
            <a:srgbClr val="A4A3A4"/>
          </p15:clr>
        </p15:guide>
        <p15:guide id="7" pos="257" userDrawn="1">
          <p15:clr>
            <a:srgbClr val="A4A3A4"/>
          </p15:clr>
        </p15:guide>
        <p15:guide id="8"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55"/>
    <p:restoredTop sz="97897"/>
  </p:normalViewPr>
  <p:slideViewPr>
    <p:cSldViewPr snapToGrid="0" snapToObjects="1" showGuides="1">
      <p:cViewPr varScale="1">
        <p:scale>
          <a:sx n="284" d="100"/>
          <a:sy n="284" d="100"/>
        </p:scale>
        <p:origin x="208" y="512"/>
      </p:cViewPr>
      <p:guideLst>
        <p:guide orient="horz" pos="2160"/>
        <p:guide pos="3840"/>
        <p:guide orient="horz" pos="572"/>
        <p:guide pos="3160"/>
        <p:guide orient="horz" pos="799"/>
        <p:guide pos="7423"/>
        <p:guide pos="257"/>
        <p:guide orient="horz" pos="3974"/>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4E53A-242B-0A47-B0A3-9F71A4D9BCD6}" type="datetimeFigureOut">
              <a:rPr lang="es-ES" smtClean="0"/>
              <a:t>11/6/21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26CE8-FF0D-7041-AB48-997BE7A5F9E0}" type="slidenum">
              <a:rPr lang="es-ES" smtClean="0"/>
              <a:t>‹Nº›</a:t>
            </a:fld>
            <a:endParaRPr lang="es-ES"/>
          </a:p>
        </p:txBody>
      </p:sp>
    </p:spTree>
    <p:extLst>
      <p:ext uri="{BB962C8B-B14F-4D97-AF65-F5344CB8AC3E}">
        <p14:creationId xmlns:p14="http://schemas.microsoft.com/office/powerpoint/2010/main" val="202919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2"/>
        <p:cNvGrpSpPr/>
        <p:nvPr/>
      </p:nvGrpSpPr>
      <p:grpSpPr>
        <a:xfrm>
          <a:off x="0" y="0"/>
          <a:ext cx="0" cy="0"/>
          <a:chOff x="0" y="0"/>
          <a:chExt cx="0" cy="0"/>
        </a:xfrm>
      </p:grpSpPr>
      <p:sp>
        <p:nvSpPr>
          <p:cNvPr id="2283" name="Google Shape;2283;g6f9d974d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4" name="Google Shape;2284;g6f9d974d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99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4.0/deed.es"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F5B74B0-666F-064A-A989-33EE06033B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571" y="6572144"/>
            <a:ext cx="655396" cy="174772"/>
          </a:xfrm>
          <a:prstGeom prst="rect">
            <a:avLst/>
          </a:prstGeom>
        </p:spPr>
      </p:pic>
      <p:sp>
        <p:nvSpPr>
          <p:cNvPr id="8" name="CuadroTexto 7">
            <a:extLst>
              <a:ext uri="{FF2B5EF4-FFF2-40B4-BE49-F238E27FC236}">
                <a16:creationId xmlns:a16="http://schemas.microsoft.com/office/drawing/2014/main" id="{17D1DA84-BE81-EF43-B793-E35CBCFDE4BD}"/>
              </a:ext>
            </a:extLst>
          </p:cNvPr>
          <p:cNvSpPr txBox="1"/>
          <p:nvPr userDrawn="1"/>
        </p:nvSpPr>
        <p:spPr>
          <a:xfrm>
            <a:off x="0" y="6389261"/>
            <a:ext cx="655396" cy="200055"/>
          </a:xfrm>
          <a:prstGeom prst="rect">
            <a:avLst/>
          </a:prstGeom>
          <a:noFill/>
        </p:spPr>
        <p:txBody>
          <a:bodyPr wrap="square" rtlCol="0">
            <a:spAutoFit/>
          </a:bodyPr>
          <a:lstStyle/>
          <a:p>
            <a:pPr algn="r"/>
            <a:r>
              <a:rPr lang="es-ES" sz="700" dirty="0">
                <a:solidFill>
                  <a:schemeClr val="bg1">
                    <a:lumMod val="50000"/>
                  </a:schemeClr>
                </a:solidFill>
              </a:rPr>
              <a:t>MADE WITH</a:t>
            </a:r>
          </a:p>
        </p:txBody>
      </p:sp>
    </p:spTree>
    <p:extLst>
      <p:ext uri="{BB962C8B-B14F-4D97-AF65-F5344CB8AC3E}">
        <p14:creationId xmlns:p14="http://schemas.microsoft.com/office/powerpoint/2010/main" val="276006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C14098D-0FA4-CD4A-98EB-9A68F744C73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D83F5817-4A89-1B47-99DA-E2B0ADAF1520}"/>
              </a:ext>
            </a:extLst>
          </p:cNvPr>
          <p:cNvSpPr txBox="1"/>
          <p:nvPr userDrawn="1"/>
        </p:nvSpPr>
        <p:spPr>
          <a:xfrm>
            <a:off x="3357360" y="4603442"/>
            <a:ext cx="6653843" cy="1692771"/>
          </a:xfrm>
          <a:prstGeom prst="rect">
            <a:avLst/>
          </a:prstGeom>
          <a:noFill/>
        </p:spPr>
        <p:txBody>
          <a:bodyPr wrap="square" lIns="72000" rtlCol="0">
            <a:spAutoFit/>
          </a:bodyPr>
          <a:lstStyle/>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Para utilizar esta plantilla, debe acreditar a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manteniendo la diapositiva de agradecimiento final. </a:t>
            </a:r>
          </a:p>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Tienes permiso para:</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Modificar esta plantilla.</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Úselo para proyectos tanto personales como comerciales.</a:t>
            </a:r>
          </a:p>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No tienes permitido:</a:t>
            </a:r>
          </a:p>
          <a:p>
            <a:pPr marL="628650" lvl="1" indent="-166688">
              <a:buFont typeface="Arial" panose="020B0604020202020204" pitchFamily="34" charset="0"/>
              <a:buChar char="•"/>
            </a:pP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Sublicenciar</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vender o alquilar cualquier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(o una versión modificada del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Distribuir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vontenido</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a menos que haya sido expresamente autorizado por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Incluir 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en una base de datos o archivo online.</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Ofrecer plantillas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(o versiones modificadas de las plantillas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para descargar.</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Adquirir los derechos de autor del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t>
            </a:r>
          </a:p>
          <a:p>
            <a:pPr marL="461962" lvl="1"/>
            <a:endParaRPr lang="es-ES" sz="800" dirty="0">
              <a:solidFill>
                <a:schemeClr val="bg1">
                  <a:lumMod val="75000"/>
                </a:schemeClr>
              </a:solidFill>
              <a:latin typeface="Arial" panose="020B0604020202020204" pitchFamily="34" charset="0"/>
              <a:cs typeface="Arial" panose="020B0604020202020204" pitchFamily="34" charset="0"/>
              <a:sym typeface="Arial"/>
            </a:endParaRPr>
          </a:p>
          <a:p>
            <a:pPr marL="460375" lvl="1" indent="-455613"/>
            <a:r>
              <a:rPr lang="es-ES" sz="800" dirty="0">
                <a:solidFill>
                  <a:schemeClr val="bg1">
                    <a:lumMod val="75000"/>
                  </a:schemeClr>
                </a:solidFill>
                <a:latin typeface="Arial" panose="020B0604020202020204" pitchFamily="34" charset="0"/>
                <a:cs typeface="Arial" panose="020B0604020202020204" pitchFamily="34" charset="0"/>
                <a:sym typeface="Arial"/>
              </a:rPr>
              <a:t>Para obtener más información sobre la edición de diapositivas, lea nuestras preguntas frecuentes o visite </a:t>
            </a:r>
            <a:r>
              <a:rPr lang="es-ES" sz="800" dirty="0" err="1">
                <a:solidFill>
                  <a:schemeClr val="bg1">
                    <a:lumMod val="75000"/>
                  </a:schemeClr>
                </a:solidFill>
                <a:latin typeface="Arial" panose="020B0604020202020204" pitchFamily="34" charset="0"/>
                <a:cs typeface="Arial" panose="020B0604020202020204" pitchFamily="34" charset="0"/>
                <a:sym typeface="Arial"/>
              </a:rPr>
              <a:t>Diapos.cloud</a:t>
            </a:r>
            <a:endParaRPr lang="es-ES" sz="800" dirty="0">
              <a:solidFill>
                <a:schemeClr val="bg1">
                  <a:lumMod val="75000"/>
                </a:schemeClr>
              </a:solidFill>
              <a:latin typeface="Arial" panose="020B0604020202020204" pitchFamily="34" charset="0"/>
              <a:cs typeface="Arial" panose="020B0604020202020204" pitchFamily="34" charset="0"/>
              <a:sym typeface="Arial"/>
            </a:endParaRPr>
          </a:p>
          <a:p>
            <a:pPr marL="461962" lvl="1"/>
            <a:endParaRPr lang="es-ES" sz="800" dirty="0">
              <a:solidFill>
                <a:schemeClr val="bg1">
                  <a:lumMod val="75000"/>
                </a:schemeClr>
              </a:solidFill>
              <a:latin typeface="Arial" panose="020B0604020202020204" pitchFamily="34" charset="0"/>
              <a:cs typeface="Arial" panose="020B0604020202020204" pitchFamily="34" charset="0"/>
              <a:sym typeface="Arial"/>
            </a:endParaRPr>
          </a:p>
        </p:txBody>
      </p:sp>
      <p:pic>
        <p:nvPicPr>
          <p:cNvPr id="26" name="Imagen 25">
            <a:extLst>
              <a:ext uri="{FF2B5EF4-FFF2-40B4-BE49-F238E27FC236}">
                <a16:creationId xmlns:a16="http://schemas.microsoft.com/office/drawing/2014/main" id="{54E0F150-57BB-0647-9BF2-AB194604B7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5854" y="415951"/>
            <a:ext cx="1696463" cy="452390"/>
          </a:xfrm>
          <a:prstGeom prst="rect">
            <a:avLst/>
          </a:prstGeom>
        </p:spPr>
      </p:pic>
      <p:pic>
        <p:nvPicPr>
          <p:cNvPr id="27" name="Picture 4" descr="Licencia Creative Commons">
            <a:extLst>
              <a:ext uri="{FF2B5EF4-FFF2-40B4-BE49-F238E27FC236}">
                <a16:creationId xmlns:a16="http://schemas.microsoft.com/office/drawing/2014/main" id="{200E0FAB-AEAE-FF40-885E-AD2C41F240A9}"/>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438265" y="4117523"/>
            <a:ext cx="537424" cy="189320"/>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a:extLst>
              <a:ext uri="{FF2B5EF4-FFF2-40B4-BE49-F238E27FC236}">
                <a16:creationId xmlns:a16="http://schemas.microsoft.com/office/drawing/2014/main" id="{9DB81071-9536-2C4E-8957-71D09451D51F}"/>
              </a:ext>
            </a:extLst>
          </p:cNvPr>
          <p:cNvSpPr/>
          <p:nvPr userDrawn="1"/>
        </p:nvSpPr>
        <p:spPr>
          <a:xfrm>
            <a:off x="3357360" y="4337427"/>
            <a:ext cx="2967488" cy="200055"/>
          </a:xfrm>
          <a:prstGeom prst="rect">
            <a:avLst/>
          </a:prstGeom>
        </p:spPr>
        <p:txBody>
          <a:bodyPr wrap="square">
            <a:spAutoFit/>
          </a:bodyPr>
          <a:lstStyle/>
          <a:p>
            <a:r>
              <a:rPr lang="es-ES" sz="700" b="0" i="0" dirty="0">
                <a:solidFill>
                  <a:schemeClr val="bg1">
                    <a:lumMod val="75000"/>
                  </a:schemeClr>
                </a:solidFill>
                <a:effectLst/>
                <a:latin typeface="source sans pro" panose="020B0503030403020204" pitchFamily="34" charset="0"/>
              </a:rPr>
              <a:t>Esta obra está bajo una </a:t>
            </a:r>
            <a:r>
              <a:rPr lang="es-ES" sz="700" b="0" i="0" u="none" strike="noStrike" dirty="0">
                <a:solidFill>
                  <a:schemeClr val="bg1">
                    <a:lumMod val="75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Licencia Creative Commons Atribución 4.0</a:t>
            </a:r>
            <a:endParaRPr lang="es-ES" sz="700" dirty="0">
              <a:solidFill>
                <a:schemeClr val="bg1">
                  <a:lumMod val="75000"/>
                </a:schemeClr>
              </a:solidFill>
            </a:endParaRPr>
          </a:p>
        </p:txBody>
      </p:sp>
      <p:pic>
        <p:nvPicPr>
          <p:cNvPr id="29" name="Picture 6">
            <a:extLst>
              <a:ext uri="{FF2B5EF4-FFF2-40B4-BE49-F238E27FC236}">
                <a16:creationId xmlns:a16="http://schemas.microsoft.com/office/drawing/2014/main" id="{262F7FD2-6A8E-1244-BDE4-3706E4C077BE}"/>
              </a:ext>
            </a:extLst>
          </p:cNvPr>
          <p:cNvPicPr>
            <a:picLocks noChangeAspect="1" noChangeArrowheads="1"/>
          </p:cNvPicPr>
          <p:nvPr userDrawn="1"/>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1846944" y="6411046"/>
            <a:ext cx="197002" cy="1970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c logo">
            <a:extLst>
              <a:ext uri="{FF2B5EF4-FFF2-40B4-BE49-F238E27FC236}">
                <a16:creationId xmlns:a16="http://schemas.microsoft.com/office/drawing/2014/main" id="{E688AE43-B6D8-8747-8446-1466D2F3E791}"/>
              </a:ext>
            </a:extLst>
          </p:cNvPr>
          <p:cNvPicPr>
            <a:picLocks noChangeAspect="1" noChangeArrowheads="1"/>
          </p:cNvPicPr>
          <p:nvPr userDrawn="1"/>
        </p:nvPicPr>
        <p:blipFill>
          <a:blip r:embed="rId6"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1582990" y="6411046"/>
            <a:ext cx="197002" cy="197002"/>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a:extLst>
              <a:ext uri="{FF2B5EF4-FFF2-40B4-BE49-F238E27FC236}">
                <a16:creationId xmlns:a16="http://schemas.microsoft.com/office/drawing/2014/main" id="{EA7F0F84-7B90-0F4D-901F-DF0E3F5155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040" y="4129155"/>
            <a:ext cx="692499" cy="184666"/>
          </a:xfrm>
          <a:prstGeom prst="rect">
            <a:avLst/>
          </a:prstGeom>
        </p:spPr>
      </p:pic>
      <p:sp>
        <p:nvSpPr>
          <p:cNvPr id="32" name="Google Shape;594;p24">
            <a:extLst>
              <a:ext uri="{FF2B5EF4-FFF2-40B4-BE49-F238E27FC236}">
                <a16:creationId xmlns:a16="http://schemas.microsoft.com/office/drawing/2014/main" id="{BB912BC6-69E1-4849-A135-0FDDFD811878}"/>
              </a:ext>
            </a:extLst>
          </p:cNvPr>
          <p:cNvSpPr txBox="1">
            <a:spLocks/>
          </p:cNvSpPr>
          <p:nvPr userDrawn="1"/>
        </p:nvSpPr>
        <p:spPr>
          <a:xfrm>
            <a:off x="3357359" y="1650305"/>
            <a:ext cx="7919050" cy="2200572"/>
          </a:xfrm>
          <a:prstGeom prst="rect">
            <a:avLst/>
          </a:prstGeom>
        </p:spPr>
        <p:txBody>
          <a:bodyPr spcFirstLastPara="1" vert="horz" wrap="square" lIns="91425" tIns="91425" rIns="91425" bIns="91425"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000"/>
              </a:spcAft>
              <a:buClr>
                <a:schemeClr val="dk1"/>
              </a:buClr>
              <a:buSzPts val="1100"/>
            </a:pPr>
            <a:r>
              <a:rPr lang="es-ES" sz="1000" dirty="0">
                <a:latin typeface="Arial" panose="020B0604020202020204" pitchFamily="34" charset="0"/>
                <a:cs typeface="Arial" panose="020B0604020202020204" pitchFamily="34" charset="0"/>
              </a:rPr>
              <a:t>Esto es lo que encontrará en esta plantilla de </a:t>
            </a:r>
            <a:r>
              <a:rPr lang="es-ES" sz="1000" dirty="0" err="1">
                <a:highlight>
                  <a:srgbClr val="FFFF00"/>
                </a:highlight>
                <a:latin typeface="Arial" panose="020B0604020202020204" pitchFamily="34" charset="0"/>
                <a:cs typeface="Arial" panose="020B0604020202020204" pitchFamily="34" charset="0"/>
              </a:rPr>
              <a:t>Diapos.Cloud</a:t>
            </a:r>
            <a:r>
              <a:rPr lang="es-ES" sz="1000" dirty="0">
                <a:latin typeface="Arial" panose="020B0604020202020204" pitchFamily="34" charset="0"/>
                <a:cs typeface="Arial" panose="020B0604020202020204" pitchFamily="34" charset="0"/>
              </a:rPr>
              <a:t>:</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Una presentación de diapositivas basada en una metodología o una temática que se puede adaptar fácilmente a tus necesidades. Para obtener más información sobre cómo editar la plantilla, visite </a:t>
            </a:r>
            <a:r>
              <a:rPr lang="es-ES" sz="1000" dirty="0" err="1">
                <a:highlight>
                  <a:srgbClr val="FFFF00"/>
                </a:highlight>
                <a:latin typeface="Arial" panose="020B0604020202020204" pitchFamily="34" charset="0"/>
                <a:cs typeface="Arial" panose="020B0604020202020204" pitchFamily="34" charset="0"/>
              </a:rPr>
              <a:t>Diapos.Cloud</a:t>
            </a:r>
            <a:r>
              <a:rPr lang="es-ES" sz="1000" dirty="0">
                <a:latin typeface="Arial" panose="020B0604020202020204" pitchFamily="34" charset="0"/>
                <a:cs typeface="Arial" panose="020B0604020202020204" pitchFamily="34" charset="0"/>
              </a:rPr>
              <a:t>.</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Cada plantilla de presentación cuenta con un índice de contenidos adecuado para realizar una presentación profesional.</a:t>
            </a:r>
          </a:p>
          <a:p>
            <a:pPr marL="171450" marR="0" lvl="0" indent="-171450" algn="l" defTabSz="914400" rtl="0" eaLnBrk="1" fontAlgn="auto" latinLnBrk="0" hangingPunct="1">
              <a:lnSpc>
                <a:spcPct val="90000"/>
              </a:lnSpc>
              <a:spcBef>
                <a:spcPts val="0"/>
              </a:spcBef>
              <a:spcAft>
                <a:spcPts val="1000"/>
              </a:spcAft>
              <a:buClr>
                <a:schemeClr val="dk1"/>
              </a:buClr>
              <a:buSzPts val="1100"/>
              <a:buFont typeface="Arial" panose="020B0604020202020204" pitchFamily="34" charset="0"/>
              <a:buChar char="•"/>
              <a:tabLst/>
              <a:defRPr/>
            </a:pPr>
            <a:r>
              <a:rPr lang="es-ES" sz="1000" dirty="0">
                <a:latin typeface="Arial" panose="020B0604020202020204" pitchFamily="34" charset="0"/>
                <a:cs typeface="Arial" panose="020B0604020202020204" pitchFamily="34" charset="0"/>
              </a:rPr>
              <a:t>La plantilla de presentación propone unas instrucciones para la facilitar la introducción de contenidos.</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En cada presentación se puede encontrar una variedad de imágenes e ilustraciones que son adecuadas para su uso en la presentación.</a:t>
            </a:r>
          </a:p>
          <a:p>
            <a:pPr marL="171450" marR="0" lvl="0" indent="-171450" algn="l" defTabSz="914400" rtl="0" eaLnBrk="1" fontAlgn="auto" latinLnBrk="0" hangingPunct="1">
              <a:lnSpc>
                <a:spcPct val="90000"/>
              </a:lnSpc>
              <a:spcBef>
                <a:spcPts val="0"/>
              </a:spcBef>
              <a:spcAft>
                <a:spcPts val="1000"/>
              </a:spcAft>
              <a:buClr>
                <a:schemeClr val="dk1"/>
              </a:buClr>
              <a:buSzPts val="1100"/>
              <a:buFont typeface="Arial" panose="020B0604020202020204" pitchFamily="34" charset="0"/>
              <a:buChar char="•"/>
              <a:tabLst/>
              <a:defRPr/>
            </a:pPr>
            <a:r>
              <a:rPr lang="es-ES" sz="1000" dirty="0">
                <a:latin typeface="Arial" panose="020B0604020202020204" pitchFamily="34" charset="0"/>
                <a:cs typeface="Arial" panose="020B0604020202020204" pitchFamily="34" charset="0"/>
              </a:rPr>
              <a:t>Una diapositiva final de agradecimiento con los créditos y enlace a recursos externo si fuera necesario, como fuentes, colores y recursos gráficos utilizados en la plantilla.</a:t>
            </a:r>
          </a:p>
        </p:txBody>
      </p:sp>
      <p:sp>
        <p:nvSpPr>
          <p:cNvPr id="33" name="Rectángulo 32">
            <a:extLst>
              <a:ext uri="{FF2B5EF4-FFF2-40B4-BE49-F238E27FC236}">
                <a16:creationId xmlns:a16="http://schemas.microsoft.com/office/drawing/2014/main" id="{2F33F11C-5D43-6B45-B505-DAFF90D31395}"/>
              </a:ext>
            </a:extLst>
          </p:cNvPr>
          <p:cNvSpPr/>
          <p:nvPr userDrawn="1"/>
        </p:nvSpPr>
        <p:spPr>
          <a:xfrm>
            <a:off x="3357361" y="1281167"/>
            <a:ext cx="3529684" cy="338554"/>
          </a:xfrm>
          <a:prstGeom prst="rect">
            <a:avLst/>
          </a:prstGeom>
        </p:spPr>
        <p:txBody>
          <a:bodyPr wrap="none">
            <a:spAutoFit/>
          </a:bodyPr>
          <a:lstStyle/>
          <a:p>
            <a:r>
              <a:rPr lang="es-ES" sz="1600" b="1" dirty="0">
                <a:latin typeface="Arial" panose="020B0604020202020204" pitchFamily="34" charset="0"/>
                <a:cs typeface="Arial" panose="020B0604020202020204" pitchFamily="34" charset="0"/>
              </a:rPr>
              <a:t>CONTENIDO DE ESTA PLANTILLA</a:t>
            </a:r>
          </a:p>
        </p:txBody>
      </p:sp>
      <p:sp>
        <p:nvSpPr>
          <p:cNvPr id="34" name="Rectángulo 33">
            <a:extLst>
              <a:ext uri="{FF2B5EF4-FFF2-40B4-BE49-F238E27FC236}">
                <a16:creationId xmlns:a16="http://schemas.microsoft.com/office/drawing/2014/main" id="{30570F82-8247-544B-9DDC-8829E30D2AD4}"/>
              </a:ext>
            </a:extLst>
          </p:cNvPr>
          <p:cNvSpPr/>
          <p:nvPr userDrawn="1"/>
        </p:nvSpPr>
        <p:spPr>
          <a:xfrm>
            <a:off x="3357361" y="1092096"/>
            <a:ext cx="1560042" cy="246221"/>
          </a:xfrm>
          <a:prstGeom prst="rect">
            <a:avLst/>
          </a:prstGeom>
        </p:spPr>
        <p:txBody>
          <a:bodyPr wrap="none">
            <a:spAutoFit/>
          </a:bodyPr>
          <a:lstStyle/>
          <a:p>
            <a:r>
              <a:rPr lang="es-ES" sz="1000" b="1" dirty="0">
                <a:solidFill>
                  <a:schemeClr val="bg1">
                    <a:lumMod val="85000"/>
                  </a:schemeClr>
                </a:solidFill>
                <a:latin typeface="Arial" panose="020B0604020202020204" pitchFamily="34" charset="0"/>
                <a:cs typeface="Arial" panose="020B0604020202020204" pitchFamily="34" charset="0"/>
              </a:rPr>
              <a:t>Leer antes de empezar</a:t>
            </a:r>
          </a:p>
        </p:txBody>
      </p:sp>
      <p:sp>
        <p:nvSpPr>
          <p:cNvPr id="35" name="Rectángulo 34">
            <a:extLst>
              <a:ext uri="{FF2B5EF4-FFF2-40B4-BE49-F238E27FC236}">
                <a16:creationId xmlns:a16="http://schemas.microsoft.com/office/drawing/2014/main" id="{1D6C3888-E112-3C46-85D0-7D3458DC4AEF}"/>
              </a:ext>
            </a:extLst>
          </p:cNvPr>
          <p:cNvSpPr/>
          <p:nvPr userDrawn="1"/>
        </p:nvSpPr>
        <p:spPr>
          <a:xfrm>
            <a:off x="1" y="6655448"/>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01D16D04-96AC-1F4E-A6C3-A52AB9E39622}"/>
              </a:ext>
            </a:extLst>
          </p:cNvPr>
          <p:cNvSpPr/>
          <p:nvPr userDrawn="1"/>
        </p:nvSpPr>
        <p:spPr>
          <a:xfrm>
            <a:off x="1" y="665"/>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7" name="Picture 2" descr="El principio de precaución - Ocularis">
            <a:extLst>
              <a:ext uri="{FF2B5EF4-FFF2-40B4-BE49-F238E27FC236}">
                <a16:creationId xmlns:a16="http://schemas.microsoft.com/office/drawing/2014/main" id="{8C94ADB4-2143-0244-BEE2-FA76292CEC2F}"/>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915591" y="1932916"/>
            <a:ext cx="1105666" cy="1017254"/>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id="{F0C9236D-B9D0-EE46-A141-F4B8F52D7173}"/>
              </a:ext>
            </a:extLst>
          </p:cNvPr>
          <p:cNvSpPr txBox="1"/>
          <p:nvPr userDrawn="1"/>
        </p:nvSpPr>
        <p:spPr>
          <a:xfrm>
            <a:off x="609979" y="3087232"/>
            <a:ext cx="1716890" cy="507831"/>
          </a:xfrm>
          <a:prstGeom prst="rect">
            <a:avLst/>
          </a:prstGeom>
          <a:noFill/>
        </p:spPr>
        <p:txBody>
          <a:bodyPr wrap="square" rtlCol="0">
            <a:spAutoFit/>
          </a:bodyPr>
          <a:lstStyle/>
          <a:p>
            <a:pPr algn="ctr"/>
            <a:r>
              <a:rPr lang="es-ES" sz="900" dirty="0">
                <a:solidFill>
                  <a:srgbClr val="C00000"/>
                </a:solidFill>
                <a:latin typeface="Arial" panose="020B0604020202020204" pitchFamily="34" charset="0"/>
                <a:cs typeface="Arial" panose="020B0604020202020204" pitchFamily="34" charset="0"/>
              </a:rPr>
              <a:t>LEER LAS CONDICIONES Y ELIMINAR LA DIAPOSITIVA ANTES DE EMPEZAR </a:t>
            </a:r>
          </a:p>
        </p:txBody>
      </p:sp>
    </p:spTree>
    <p:extLst>
      <p:ext uri="{BB962C8B-B14F-4D97-AF65-F5344CB8AC3E}">
        <p14:creationId xmlns:p14="http://schemas.microsoft.com/office/powerpoint/2010/main" val="24452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8" name="Google Shape;2694;p42">
            <a:extLst>
              <a:ext uri="{FF2B5EF4-FFF2-40B4-BE49-F238E27FC236}">
                <a16:creationId xmlns:a16="http://schemas.microsoft.com/office/drawing/2014/main" id="{A75F0690-FDF8-604C-8B17-D592A55258DD}"/>
              </a:ext>
            </a:extLst>
          </p:cNvPr>
          <p:cNvSpPr txBox="1"/>
          <p:nvPr userDrawn="1"/>
        </p:nvSpPr>
        <p:spPr>
          <a:xfrm>
            <a:off x="2630099" y="3230601"/>
            <a:ext cx="6931800" cy="307777"/>
          </a:xfrm>
          <a:prstGeom prst="rect">
            <a:avLst/>
          </a:prstGeom>
          <a:noFill/>
          <a:ln>
            <a:noFill/>
          </a:ln>
        </p:spPr>
        <p:txBody>
          <a:bodyPr spcFirstLastPara="1" wrap="square" lIns="0" tIns="0" rIns="0" bIns="0" anchor="t" anchorCtr="0">
            <a:spAutoFit/>
          </a:bodyPr>
          <a:lstStyle/>
          <a:p>
            <a:pPr lvl="0" algn="ctr"/>
            <a:r>
              <a:rPr lang="es-ES" sz="2000" b="1" dirty="0">
                <a:solidFill>
                  <a:srgbClr val="434343"/>
                </a:solidFill>
                <a:latin typeface="Montserrat"/>
                <a:ea typeface="Montserrat"/>
                <a:cs typeface="Montserrat"/>
                <a:sym typeface="Montserrat"/>
              </a:rPr>
              <a:t>Plantillas gratuitas para tus presentaciones</a:t>
            </a:r>
            <a:endParaRPr sz="2000" b="1" dirty="0">
              <a:solidFill>
                <a:srgbClr val="434343"/>
              </a:solidFill>
              <a:latin typeface="Montserrat"/>
              <a:ea typeface="Montserrat"/>
              <a:cs typeface="Montserrat"/>
              <a:sym typeface="Montserrat"/>
            </a:endParaRPr>
          </a:p>
        </p:txBody>
      </p:sp>
      <p:sp>
        <p:nvSpPr>
          <p:cNvPr id="10" name="Google Shape;2694;p42">
            <a:extLst>
              <a:ext uri="{FF2B5EF4-FFF2-40B4-BE49-F238E27FC236}">
                <a16:creationId xmlns:a16="http://schemas.microsoft.com/office/drawing/2014/main" id="{DCA32052-A199-044F-B906-38D3635AD618}"/>
              </a:ext>
            </a:extLst>
          </p:cNvPr>
          <p:cNvSpPr txBox="1"/>
          <p:nvPr userDrawn="1"/>
        </p:nvSpPr>
        <p:spPr>
          <a:xfrm>
            <a:off x="1981831" y="4410539"/>
            <a:ext cx="1943684" cy="553998"/>
          </a:xfrm>
          <a:prstGeom prst="rect">
            <a:avLst/>
          </a:prstGeom>
          <a:noFill/>
          <a:ln>
            <a:noFill/>
          </a:ln>
        </p:spPr>
        <p:txBody>
          <a:bodyPr spcFirstLastPara="1" wrap="square" lIns="0" tIns="0" rIns="0" bIns="0" anchor="t" anchorCtr="0">
            <a:spAutoFit/>
          </a:bodyPr>
          <a:lstStyle/>
          <a:p>
            <a:pPr lvl="0" algn="ctr"/>
            <a:r>
              <a:rPr lang="es-ES" sz="1200" dirty="0">
                <a:solidFill>
                  <a:srgbClr val="434343"/>
                </a:solidFill>
                <a:latin typeface="Montserrat"/>
                <a:ea typeface="Montserrat"/>
                <a:cs typeface="Montserrat"/>
                <a:sym typeface="Montserrat"/>
              </a:rPr>
              <a:t>Presentaciones para PowerPoint y para Google </a:t>
            </a:r>
            <a:r>
              <a:rPr lang="es-ES" sz="1200" dirty="0" err="1">
                <a:solidFill>
                  <a:srgbClr val="434343"/>
                </a:solidFill>
                <a:latin typeface="Montserrat"/>
                <a:ea typeface="Montserrat"/>
                <a:cs typeface="Montserrat"/>
                <a:sym typeface="Montserrat"/>
              </a:rPr>
              <a:t>Slides</a:t>
            </a:r>
            <a:endParaRPr sz="1200" dirty="0">
              <a:solidFill>
                <a:srgbClr val="434343"/>
              </a:solidFill>
              <a:latin typeface="Montserrat"/>
              <a:ea typeface="Montserrat"/>
              <a:cs typeface="Montserrat"/>
              <a:sym typeface="Montserrat"/>
            </a:endParaRPr>
          </a:p>
        </p:txBody>
      </p:sp>
      <p:sp>
        <p:nvSpPr>
          <p:cNvPr id="11" name="Google Shape;2694;p42">
            <a:extLst>
              <a:ext uri="{FF2B5EF4-FFF2-40B4-BE49-F238E27FC236}">
                <a16:creationId xmlns:a16="http://schemas.microsoft.com/office/drawing/2014/main" id="{3D93702B-D799-0444-80CF-E07ABC528A56}"/>
              </a:ext>
            </a:extLst>
          </p:cNvPr>
          <p:cNvSpPr txBox="1"/>
          <p:nvPr userDrawn="1"/>
        </p:nvSpPr>
        <p:spPr>
          <a:xfrm>
            <a:off x="4082428" y="4410539"/>
            <a:ext cx="1943684" cy="553998"/>
          </a:xfrm>
          <a:prstGeom prst="rect">
            <a:avLst/>
          </a:prstGeom>
          <a:noFill/>
          <a:ln>
            <a:noFill/>
          </a:ln>
        </p:spPr>
        <p:txBody>
          <a:bodyPr spcFirstLastPara="1" wrap="square" lIns="0" tIns="0" rIns="0" bIns="0" anchor="t" anchorCtr="0">
            <a:spAutoFit/>
          </a:bodyPr>
          <a:lstStyle/>
          <a:p>
            <a:pPr lvl="0" algn="ctr"/>
            <a:r>
              <a:rPr lang="es-ES" sz="1200" dirty="0">
                <a:solidFill>
                  <a:srgbClr val="434343"/>
                </a:solidFill>
                <a:latin typeface="Montserrat"/>
                <a:ea typeface="Montserrat"/>
                <a:cs typeface="Montserrat"/>
                <a:sym typeface="Montserrat"/>
              </a:rPr>
              <a:t>Plantillas 100% gratis para uso personal o comercial</a:t>
            </a:r>
            <a:endParaRPr sz="1200" dirty="0">
              <a:solidFill>
                <a:srgbClr val="434343"/>
              </a:solidFill>
              <a:latin typeface="Montserrat"/>
              <a:ea typeface="Montserrat"/>
              <a:cs typeface="Montserrat"/>
              <a:sym typeface="Montserrat"/>
            </a:endParaRPr>
          </a:p>
        </p:txBody>
      </p:sp>
      <p:sp>
        <p:nvSpPr>
          <p:cNvPr id="12" name="Google Shape;2694;p42">
            <a:extLst>
              <a:ext uri="{FF2B5EF4-FFF2-40B4-BE49-F238E27FC236}">
                <a16:creationId xmlns:a16="http://schemas.microsoft.com/office/drawing/2014/main" id="{7DD6AF74-8221-374D-AEE9-B9AA1191BD80}"/>
              </a:ext>
            </a:extLst>
          </p:cNvPr>
          <p:cNvSpPr txBox="1"/>
          <p:nvPr userDrawn="1"/>
        </p:nvSpPr>
        <p:spPr>
          <a:xfrm>
            <a:off x="6183025" y="4410539"/>
            <a:ext cx="1943684" cy="553998"/>
          </a:xfrm>
          <a:prstGeom prst="rect">
            <a:avLst/>
          </a:prstGeom>
          <a:noFill/>
          <a:ln>
            <a:noFill/>
          </a:ln>
        </p:spPr>
        <p:txBody>
          <a:bodyPr spcFirstLastPara="1" wrap="square" lIns="0" tIns="0" rIns="0" bIns="0" anchor="t" anchorCtr="0">
            <a:spAutoFit/>
          </a:bodyPr>
          <a:lstStyle/>
          <a:p>
            <a:pPr lvl="0" algn="ctr"/>
            <a:r>
              <a:rPr lang="es-ES" sz="1200" dirty="0">
                <a:solidFill>
                  <a:srgbClr val="434343"/>
                </a:solidFill>
                <a:latin typeface="Montserrat"/>
                <a:ea typeface="Montserrat"/>
                <a:cs typeface="Montserrat"/>
                <a:sym typeface="Montserrat"/>
              </a:rPr>
              <a:t>Presentaciones listas para utilizar y personalizar </a:t>
            </a:r>
            <a:endParaRPr sz="1200" dirty="0">
              <a:solidFill>
                <a:srgbClr val="434343"/>
              </a:solidFill>
              <a:latin typeface="Montserrat"/>
              <a:ea typeface="Montserrat"/>
              <a:cs typeface="Montserrat"/>
              <a:sym typeface="Montserrat"/>
            </a:endParaRPr>
          </a:p>
        </p:txBody>
      </p:sp>
      <p:sp>
        <p:nvSpPr>
          <p:cNvPr id="13" name="Google Shape;2694;p42">
            <a:extLst>
              <a:ext uri="{FF2B5EF4-FFF2-40B4-BE49-F238E27FC236}">
                <a16:creationId xmlns:a16="http://schemas.microsoft.com/office/drawing/2014/main" id="{705A06DC-7BEC-E541-BF2C-0D813A31465D}"/>
              </a:ext>
            </a:extLst>
          </p:cNvPr>
          <p:cNvSpPr txBox="1"/>
          <p:nvPr userDrawn="1"/>
        </p:nvSpPr>
        <p:spPr>
          <a:xfrm>
            <a:off x="8283621" y="4410539"/>
            <a:ext cx="1943684" cy="553998"/>
          </a:xfrm>
          <a:prstGeom prst="rect">
            <a:avLst/>
          </a:prstGeom>
          <a:noFill/>
          <a:ln>
            <a:noFill/>
          </a:ln>
        </p:spPr>
        <p:txBody>
          <a:bodyPr spcFirstLastPara="1" wrap="square" lIns="0" tIns="0" rIns="0" bIns="0" anchor="t" anchorCtr="0">
            <a:spAutoFit/>
          </a:bodyPr>
          <a:lstStyle/>
          <a:p>
            <a:pPr lvl="0" algn="ctr"/>
            <a:r>
              <a:rPr lang="es-ES" sz="1200" dirty="0">
                <a:solidFill>
                  <a:srgbClr val="434343"/>
                </a:solidFill>
                <a:latin typeface="Montserrat"/>
                <a:ea typeface="Montserrat"/>
                <a:cs typeface="Montserrat"/>
                <a:sym typeface="Montserrat"/>
              </a:rPr>
              <a:t>Sorprende a tu audiencia con presentaciones atractivas</a:t>
            </a:r>
            <a:endParaRPr sz="1200" dirty="0">
              <a:solidFill>
                <a:srgbClr val="434343"/>
              </a:solidFill>
              <a:latin typeface="Montserrat"/>
              <a:ea typeface="Montserrat"/>
              <a:cs typeface="Montserrat"/>
              <a:sym typeface="Montserrat"/>
            </a:endParaRPr>
          </a:p>
        </p:txBody>
      </p:sp>
      <p:grpSp>
        <p:nvGrpSpPr>
          <p:cNvPr id="14" name="Grupo 13">
            <a:extLst>
              <a:ext uri="{FF2B5EF4-FFF2-40B4-BE49-F238E27FC236}">
                <a16:creationId xmlns:a16="http://schemas.microsoft.com/office/drawing/2014/main" id="{E9081CDA-DD2F-CA4A-A9C0-3F7EDA1A89F9}"/>
              </a:ext>
            </a:extLst>
          </p:cNvPr>
          <p:cNvGrpSpPr/>
          <p:nvPr userDrawn="1"/>
        </p:nvGrpSpPr>
        <p:grpSpPr>
          <a:xfrm>
            <a:off x="1881221" y="4410539"/>
            <a:ext cx="8444221" cy="553998"/>
            <a:chOff x="1881221" y="4362329"/>
            <a:chExt cx="8444221" cy="602208"/>
          </a:xfrm>
          <a:solidFill>
            <a:schemeClr val="bg1">
              <a:lumMod val="95000"/>
            </a:schemeClr>
          </a:solidFill>
        </p:grpSpPr>
        <p:sp>
          <p:nvSpPr>
            <p:cNvPr id="15" name="Rectángulo 14">
              <a:extLst>
                <a:ext uri="{FF2B5EF4-FFF2-40B4-BE49-F238E27FC236}">
                  <a16:creationId xmlns:a16="http://schemas.microsoft.com/office/drawing/2014/main" id="{500CEE4D-C7B4-6D47-8037-B90632B7DFE5}"/>
                </a:ext>
              </a:extLst>
            </p:cNvPr>
            <p:cNvSpPr/>
            <p:nvPr/>
          </p:nvSpPr>
          <p:spPr>
            <a:xfrm>
              <a:off x="3980847" y="4362329"/>
              <a:ext cx="45719" cy="602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22C19902-6C86-9E40-8E00-C8BAA73EA82E}"/>
                </a:ext>
              </a:extLst>
            </p:cNvPr>
            <p:cNvSpPr/>
            <p:nvPr/>
          </p:nvSpPr>
          <p:spPr>
            <a:xfrm>
              <a:off x="1881221" y="4362329"/>
              <a:ext cx="45719" cy="602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D3E93F98-4E1C-3742-B379-E010CD5E2A5F}"/>
                </a:ext>
              </a:extLst>
            </p:cNvPr>
            <p:cNvSpPr/>
            <p:nvPr/>
          </p:nvSpPr>
          <p:spPr>
            <a:xfrm>
              <a:off x="8180099" y="4362329"/>
              <a:ext cx="45719" cy="602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607FAE6C-495E-7D48-9107-64A43CDC259E}"/>
                </a:ext>
              </a:extLst>
            </p:cNvPr>
            <p:cNvSpPr/>
            <p:nvPr/>
          </p:nvSpPr>
          <p:spPr>
            <a:xfrm>
              <a:off x="6080473" y="4362329"/>
              <a:ext cx="45719" cy="602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329D6405-C681-8D47-AD90-93590D20B018}"/>
                </a:ext>
              </a:extLst>
            </p:cNvPr>
            <p:cNvSpPr/>
            <p:nvPr/>
          </p:nvSpPr>
          <p:spPr>
            <a:xfrm>
              <a:off x="10279723" y="4362329"/>
              <a:ext cx="45719" cy="602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2" name="Imagen 21">
            <a:extLst>
              <a:ext uri="{FF2B5EF4-FFF2-40B4-BE49-F238E27FC236}">
                <a16:creationId xmlns:a16="http://schemas.microsoft.com/office/drawing/2014/main" id="{EE924889-502C-F140-BA88-91FA6AFF7C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599" y="2477410"/>
            <a:ext cx="1828801" cy="487680"/>
          </a:xfrm>
          <a:prstGeom prst="rect">
            <a:avLst/>
          </a:prstGeom>
        </p:spPr>
      </p:pic>
      <p:sp>
        <p:nvSpPr>
          <p:cNvPr id="23" name="Rectángulo 22">
            <a:extLst>
              <a:ext uri="{FF2B5EF4-FFF2-40B4-BE49-F238E27FC236}">
                <a16:creationId xmlns:a16="http://schemas.microsoft.com/office/drawing/2014/main" id="{2805717B-2285-EF4E-B052-B31B2670CFF7}"/>
              </a:ext>
            </a:extLst>
          </p:cNvPr>
          <p:cNvSpPr/>
          <p:nvPr userDrawn="1"/>
        </p:nvSpPr>
        <p:spPr>
          <a:xfrm>
            <a:off x="1" y="6655448"/>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62757258-B2ED-934D-8D80-85BD53023B0E}"/>
              </a:ext>
            </a:extLst>
          </p:cNvPr>
          <p:cNvSpPr/>
          <p:nvPr userDrawn="1"/>
        </p:nvSpPr>
        <p:spPr>
          <a:xfrm>
            <a:off x="1" y="665"/>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0870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835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3A93196-3DB6-6D4D-B1BA-54ADFDAE060C}"/>
              </a:ext>
            </a:extLst>
          </p:cNvPr>
          <p:cNvPicPr>
            <a:picLocks noChangeAspect="1"/>
          </p:cNvPicPr>
          <p:nvPr userDrawn="1"/>
        </p:nvPicPr>
        <p:blipFill>
          <a:blip r:embed="rId6"/>
          <a:stretch>
            <a:fillRect/>
          </a:stretch>
        </p:blipFill>
        <p:spPr>
          <a:xfrm>
            <a:off x="250400" y="227913"/>
            <a:ext cx="1079500" cy="368300"/>
          </a:xfrm>
          <a:prstGeom prst="rect">
            <a:avLst/>
          </a:prstGeom>
        </p:spPr>
      </p:pic>
      <p:sp>
        <p:nvSpPr>
          <p:cNvPr id="3" name="Rectángulo 2">
            <a:extLst>
              <a:ext uri="{FF2B5EF4-FFF2-40B4-BE49-F238E27FC236}">
                <a16:creationId xmlns:a16="http://schemas.microsoft.com/office/drawing/2014/main" id="{009B3848-757E-C34B-AB2E-40857888FF57}"/>
              </a:ext>
            </a:extLst>
          </p:cNvPr>
          <p:cNvSpPr/>
          <p:nvPr userDrawn="1"/>
        </p:nvSpPr>
        <p:spPr>
          <a:xfrm>
            <a:off x="1391809" y="285105"/>
            <a:ext cx="3038011" cy="253916"/>
          </a:xfrm>
          <a:prstGeom prst="rect">
            <a:avLst/>
          </a:prstGeom>
        </p:spPr>
        <p:txBody>
          <a:bodyPr wrap="none">
            <a:spAutoFit/>
          </a:bodyPr>
          <a:lstStyle/>
          <a:p>
            <a:r>
              <a:rPr lang="es-ES" sz="1050" b="0" dirty="0">
                <a:solidFill>
                  <a:schemeClr val="bg1">
                    <a:lumMod val="85000"/>
                  </a:schemeClr>
                </a:solidFill>
                <a:latin typeface="Arial" panose="020B0604020202020204" pitchFamily="34" charset="0"/>
                <a:cs typeface="Arial" panose="020B0604020202020204" pitchFamily="34" charset="0"/>
              </a:rPr>
              <a:t>I</a:t>
            </a:r>
            <a:r>
              <a:rPr lang="es-ES" sz="1050" b="0" dirty="0">
                <a:latin typeface="Arial" panose="020B0604020202020204" pitchFamily="34" charset="0"/>
                <a:cs typeface="Arial" panose="020B0604020202020204" pitchFamily="34" charset="0"/>
              </a:rPr>
              <a:t>   </a:t>
            </a:r>
            <a:r>
              <a:rPr lang="es-ES" sz="1050" b="0" dirty="0">
                <a:solidFill>
                  <a:schemeClr val="bg1">
                    <a:lumMod val="50000"/>
                  </a:schemeClr>
                </a:solidFill>
                <a:latin typeface="Arial" panose="020B0604020202020204" pitchFamily="34" charset="0"/>
                <a:cs typeface="Arial" panose="020B0604020202020204" pitchFamily="34" charset="0"/>
              </a:rPr>
              <a:t>DEFINICIÓN DEL MODELO DE NEGOCIO</a:t>
            </a:r>
            <a:endParaRPr lang="es-ES" sz="1050" b="0" dirty="0">
              <a:solidFill>
                <a:schemeClr val="bg1">
                  <a:lumMod val="50000"/>
                </a:schemeClr>
              </a:solidFill>
            </a:endParaRPr>
          </a:p>
        </p:txBody>
      </p:sp>
    </p:spTree>
    <p:extLst>
      <p:ext uri="{BB962C8B-B14F-4D97-AF65-F5344CB8AC3E}">
        <p14:creationId xmlns:p14="http://schemas.microsoft.com/office/powerpoint/2010/main" val="4117526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tumarca.com/"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9320250-0580-FB4F-9224-3D86FEA800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ángulo 4">
            <a:extLst>
              <a:ext uri="{FF2B5EF4-FFF2-40B4-BE49-F238E27FC236}">
                <a16:creationId xmlns:a16="http://schemas.microsoft.com/office/drawing/2014/main" id="{7857EB18-7C0A-0A43-A900-D53DAE3B2431}"/>
              </a:ext>
            </a:extLst>
          </p:cNvPr>
          <p:cNvSpPr/>
          <p:nvPr/>
        </p:nvSpPr>
        <p:spPr>
          <a:xfrm>
            <a:off x="1289050" y="560928"/>
            <a:ext cx="9613900" cy="57477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CAE126ED-5BDC-FB4B-A2FF-E6998AE78B75}"/>
              </a:ext>
            </a:extLst>
          </p:cNvPr>
          <p:cNvSpPr txBox="1"/>
          <p:nvPr/>
        </p:nvSpPr>
        <p:spPr>
          <a:xfrm>
            <a:off x="3167741" y="1652063"/>
            <a:ext cx="5856515" cy="338554"/>
          </a:xfrm>
          <a:prstGeom prst="rect">
            <a:avLst/>
          </a:prstGeom>
          <a:noFill/>
        </p:spPr>
        <p:txBody>
          <a:bodyPr wrap="square" rtlCol="0">
            <a:spAutoFit/>
          </a:bodyPr>
          <a:lstStyle/>
          <a:p>
            <a:pPr algn="ctr"/>
            <a:r>
              <a:rPr lang="es-ES" sz="1600" b="1" dirty="0">
                <a:latin typeface="Arial" panose="020B0604020202020204" pitchFamily="34" charset="0"/>
                <a:cs typeface="Arial" panose="020B0604020202020204" pitchFamily="34" charset="0"/>
              </a:rPr>
              <a:t>PRESENTACIÓN DEL MODELO DE NEGOCIO</a:t>
            </a:r>
          </a:p>
        </p:txBody>
      </p:sp>
      <p:sp>
        <p:nvSpPr>
          <p:cNvPr id="7" name="CuadroTexto 6">
            <a:extLst>
              <a:ext uri="{FF2B5EF4-FFF2-40B4-BE49-F238E27FC236}">
                <a16:creationId xmlns:a16="http://schemas.microsoft.com/office/drawing/2014/main" id="{529AA511-F321-F846-8511-04FBBD13AFD6}"/>
              </a:ext>
            </a:extLst>
          </p:cNvPr>
          <p:cNvSpPr txBox="1"/>
          <p:nvPr/>
        </p:nvSpPr>
        <p:spPr>
          <a:xfrm>
            <a:off x="3439885" y="1952236"/>
            <a:ext cx="5312229" cy="923330"/>
          </a:xfrm>
          <a:prstGeom prst="rect">
            <a:avLst/>
          </a:prstGeom>
          <a:noFill/>
        </p:spPr>
        <p:txBody>
          <a:bodyPr wrap="square" rtlCol="0">
            <a:spAutoFit/>
          </a:bodyPr>
          <a:lstStyle/>
          <a:p>
            <a:pPr algn="ctr"/>
            <a:r>
              <a:rPr lang="es-ES" sz="5400" dirty="0">
                <a:latin typeface="Arial" panose="020B0604020202020204" pitchFamily="34" charset="0"/>
                <a:cs typeface="Arial" panose="020B0604020202020204" pitchFamily="34" charset="0"/>
              </a:rPr>
              <a:t>MI-EMPRESA</a:t>
            </a:r>
          </a:p>
        </p:txBody>
      </p:sp>
      <p:sp>
        <p:nvSpPr>
          <p:cNvPr id="8" name="CuadroTexto 7">
            <a:extLst>
              <a:ext uri="{FF2B5EF4-FFF2-40B4-BE49-F238E27FC236}">
                <a16:creationId xmlns:a16="http://schemas.microsoft.com/office/drawing/2014/main" id="{3AC5E85A-9C88-2044-BB42-D2457D781038}"/>
              </a:ext>
            </a:extLst>
          </p:cNvPr>
          <p:cNvSpPr txBox="1"/>
          <p:nvPr/>
        </p:nvSpPr>
        <p:spPr>
          <a:xfrm>
            <a:off x="7072877" y="5798307"/>
            <a:ext cx="3773829" cy="430887"/>
          </a:xfrm>
          <a:prstGeom prst="rect">
            <a:avLst/>
          </a:prstGeom>
          <a:noFill/>
        </p:spPr>
        <p:txBody>
          <a:bodyPr wrap="square" rtlCol="0">
            <a:spAutoFit/>
          </a:bodyPr>
          <a:lstStyle/>
          <a:p>
            <a:pPr algn="r"/>
            <a:r>
              <a:rPr lang="es-ES" sz="1100" dirty="0">
                <a:solidFill>
                  <a:schemeClr val="accent1">
                    <a:lumMod val="60000"/>
                    <a:lumOff val="40000"/>
                  </a:schemeClr>
                </a:solidFill>
                <a:latin typeface="Arial" panose="020B0604020202020204" pitchFamily="34" charset="0"/>
                <a:cs typeface="Arial" panose="020B0604020202020204" pitchFamily="34" charset="0"/>
              </a:rPr>
              <a:t>Metodología empleada: </a:t>
            </a:r>
          </a:p>
          <a:p>
            <a:pPr algn="r"/>
            <a:r>
              <a:rPr lang="ca-ES" sz="1100" dirty="0">
                <a:solidFill>
                  <a:schemeClr val="accent1">
                    <a:lumMod val="60000"/>
                    <a:lumOff val="40000"/>
                  </a:schemeClr>
                </a:solidFill>
                <a:latin typeface="Arial" panose="020B0604020202020204" pitchFamily="34" charset="0"/>
                <a:cs typeface="Arial" panose="020B0604020202020204" pitchFamily="34" charset="0"/>
              </a:rPr>
              <a:t>“</a:t>
            </a:r>
            <a:r>
              <a:rPr lang="ca-ES" sz="1100" dirty="0" err="1">
                <a:solidFill>
                  <a:schemeClr val="accent1">
                    <a:lumMod val="60000"/>
                    <a:lumOff val="40000"/>
                  </a:schemeClr>
                </a:solidFill>
                <a:latin typeface="Arial" panose="020B0604020202020204" pitchFamily="34" charset="0"/>
                <a:cs typeface="Arial" panose="020B0604020202020204" pitchFamily="34" charset="0"/>
              </a:rPr>
              <a:t>The</a:t>
            </a:r>
            <a:r>
              <a:rPr lang="ca-ES" sz="1100" dirty="0">
                <a:solidFill>
                  <a:schemeClr val="accent1">
                    <a:lumMod val="60000"/>
                    <a:lumOff val="40000"/>
                  </a:schemeClr>
                </a:solidFill>
                <a:latin typeface="Arial" panose="020B0604020202020204" pitchFamily="34" charset="0"/>
                <a:cs typeface="Arial" panose="020B0604020202020204" pitchFamily="34" charset="0"/>
              </a:rPr>
              <a:t> </a:t>
            </a:r>
            <a:r>
              <a:rPr lang="ca-ES" sz="1100" dirty="0" err="1">
                <a:solidFill>
                  <a:schemeClr val="accent1">
                    <a:lumMod val="60000"/>
                    <a:lumOff val="40000"/>
                  </a:schemeClr>
                </a:solidFill>
                <a:latin typeface="Arial" panose="020B0604020202020204" pitchFamily="34" charset="0"/>
                <a:cs typeface="Arial" panose="020B0604020202020204" pitchFamily="34" charset="0"/>
              </a:rPr>
              <a:t>business</a:t>
            </a:r>
            <a:r>
              <a:rPr lang="ca-ES" sz="1100" dirty="0">
                <a:solidFill>
                  <a:schemeClr val="accent1">
                    <a:lumMod val="60000"/>
                    <a:lumOff val="40000"/>
                  </a:schemeClr>
                </a:solidFill>
                <a:latin typeface="Arial" panose="020B0604020202020204" pitchFamily="34" charset="0"/>
                <a:cs typeface="Arial" panose="020B0604020202020204" pitchFamily="34" charset="0"/>
              </a:rPr>
              <a:t> model </a:t>
            </a:r>
            <a:r>
              <a:rPr lang="ca-ES" sz="1100" dirty="0" err="1">
                <a:solidFill>
                  <a:schemeClr val="accent1">
                    <a:lumMod val="60000"/>
                    <a:lumOff val="40000"/>
                  </a:schemeClr>
                </a:solidFill>
                <a:latin typeface="Arial" panose="020B0604020202020204" pitchFamily="34" charset="0"/>
                <a:cs typeface="Arial" panose="020B0604020202020204" pitchFamily="34" charset="0"/>
              </a:rPr>
              <a:t>canvas</a:t>
            </a:r>
            <a:r>
              <a:rPr lang="ca-ES" sz="1100" dirty="0">
                <a:solidFill>
                  <a:schemeClr val="accent1">
                    <a:lumMod val="60000"/>
                    <a:lumOff val="40000"/>
                  </a:schemeClr>
                </a:solidFill>
                <a:latin typeface="Arial" panose="020B0604020202020204" pitchFamily="34" charset="0"/>
                <a:cs typeface="Arial" panose="020B0604020202020204" pitchFamily="34" charset="0"/>
              </a:rPr>
              <a:t>” (Alexander </a:t>
            </a:r>
            <a:r>
              <a:rPr lang="ca-ES" sz="1100" dirty="0" err="1">
                <a:solidFill>
                  <a:schemeClr val="accent1">
                    <a:lumMod val="60000"/>
                    <a:lumOff val="40000"/>
                  </a:schemeClr>
                </a:solidFill>
                <a:latin typeface="Arial" panose="020B0604020202020204" pitchFamily="34" charset="0"/>
                <a:cs typeface="Arial" panose="020B0604020202020204" pitchFamily="34" charset="0"/>
              </a:rPr>
              <a:t>Osterwalder</a:t>
            </a:r>
            <a:r>
              <a:rPr lang="es-ES" sz="1100" dirty="0">
                <a:solidFill>
                  <a:schemeClr val="accent1">
                    <a:lumMod val="60000"/>
                    <a:lumOff val="40000"/>
                  </a:schemeClr>
                </a:solidFill>
                <a:effectLst/>
                <a:latin typeface="Arial" panose="020B0604020202020204" pitchFamily="34" charset="0"/>
                <a:cs typeface="Arial" panose="020B0604020202020204" pitchFamily="34" charset="0"/>
              </a:rPr>
              <a:t>)</a:t>
            </a:r>
            <a:endParaRPr lang="es-ES" sz="11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FEE151F3-2AEA-6D49-8207-57E251BECD43}"/>
              </a:ext>
            </a:extLst>
          </p:cNvPr>
          <p:cNvSpPr txBox="1"/>
          <p:nvPr/>
        </p:nvSpPr>
        <p:spPr>
          <a:xfrm>
            <a:off x="5250427" y="2870391"/>
            <a:ext cx="1691144" cy="276999"/>
          </a:xfrm>
          <a:prstGeom prst="rect">
            <a:avLst/>
          </a:prstGeom>
          <a:noFill/>
        </p:spPr>
        <p:txBody>
          <a:bodyPr wrap="square" rtlCol="0">
            <a:spAutoFit/>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Fecha presentación</a:t>
            </a:r>
          </a:p>
        </p:txBody>
      </p:sp>
      <p:sp>
        <p:nvSpPr>
          <p:cNvPr id="14" name="Rectángulo 13">
            <a:extLst>
              <a:ext uri="{FF2B5EF4-FFF2-40B4-BE49-F238E27FC236}">
                <a16:creationId xmlns:a16="http://schemas.microsoft.com/office/drawing/2014/main" id="{B37ACE9F-ED60-C546-8FB4-81A8EB9D67D1}"/>
              </a:ext>
            </a:extLst>
          </p:cNvPr>
          <p:cNvSpPr/>
          <p:nvPr/>
        </p:nvSpPr>
        <p:spPr>
          <a:xfrm>
            <a:off x="5418893" y="3660489"/>
            <a:ext cx="1354210" cy="7333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bg1"/>
                </a:solidFill>
                <a:latin typeface="Arial" panose="020B0604020202020204" pitchFamily="34" charset="0"/>
                <a:cs typeface="Arial" panose="020B0604020202020204" pitchFamily="34" charset="0"/>
              </a:rPr>
              <a:t>TU LOGO AQUÍ</a:t>
            </a:r>
          </a:p>
        </p:txBody>
      </p:sp>
      <p:pic>
        <p:nvPicPr>
          <p:cNvPr id="3" name="Imagen 2">
            <a:extLst>
              <a:ext uri="{FF2B5EF4-FFF2-40B4-BE49-F238E27FC236}">
                <a16:creationId xmlns:a16="http://schemas.microsoft.com/office/drawing/2014/main" id="{AD96A715-56AA-8A4D-B83C-6CF92A0FE9D2}"/>
              </a:ext>
            </a:extLst>
          </p:cNvPr>
          <p:cNvPicPr>
            <a:picLocks noChangeAspect="1"/>
          </p:cNvPicPr>
          <p:nvPr/>
        </p:nvPicPr>
        <p:blipFill>
          <a:blip r:embed="rId3"/>
          <a:stretch>
            <a:fillRect/>
          </a:stretch>
        </p:blipFill>
        <p:spPr>
          <a:xfrm>
            <a:off x="1306285" y="3982435"/>
            <a:ext cx="4267200" cy="2311400"/>
          </a:xfrm>
          <a:prstGeom prst="rect">
            <a:avLst/>
          </a:prstGeom>
        </p:spPr>
      </p:pic>
    </p:spTree>
    <p:extLst>
      <p:ext uri="{BB962C8B-B14F-4D97-AF65-F5344CB8AC3E}">
        <p14:creationId xmlns:p14="http://schemas.microsoft.com/office/powerpoint/2010/main" val="289599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EL CANAL</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8050"/>
            <a:ext cx="6765926"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3.- El canal</a:t>
            </a:r>
            <a:endParaRPr lang="es-ES" sz="16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268413"/>
            <a:ext cx="5688013" cy="2492990"/>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Define los canales que utilizarás para hacer llegar y dar a conocer la propuesta de valor a los segmentos de clientes objetivo. ¿Cómo vas a vender la propuesta y como vas a realizar la posventa?.</a:t>
            </a:r>
          </a:p>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En tu modelo de negocio puedes utilizar y combinar diferentes canales, directos e indirectos, propios y de socios o colaboradores.</a:t>
            </a:r>
            <a:endParaRPr lang="es-ES" sz="1400" dirty="0">
              <a:latin typeface="Arial" panose="020B0604020202020204" pitchFamily="34" charset="0"/>
              <a:cs typeface="Arial" panose="020B0604020202020204" pitchFamily="34" charset="0"/>
            </a:endParaRP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Define tu proceso comercial para llegar a los clientes seleccionados. Piensa en cómo se comportan los clientes y cuál es la mejor forma para llegar y vender tu propuesta.</a:t>
            </a:r>
          </a:p>
        </p:txBody>
      </p:sp>
      <p:pic>
        <p:nvPicPr>
          <p:cNvPr id="11" name="Imagen 10">
            <a:extLst>
              <a:ext uri="{FF2B5EF4-FFF2-40B4-BE49-F238E27FC236}">
                <a16:creationId xmlns:a16="http://schemas.microsoft.com/office/drawing/2014/main" id="{DA2D00E3-D111-A64E-90B3-3A9ADC0258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9791" y="4392411"/>
            <a:ext cx="3779322" cy="2315136"/>
          </a:xfrm>
          <a:prstGeom prst="rect">
            <a:avLst/>
          </a:prstGeom>
        </p:spPr>
      </p:pic>
      <p:sp>
        <p:nvSpPr>
          <p:cNvPr id="13" name="Rectángulo 12">
            <a:extLst>
              <a:ext uri="{FF2B5EF4-FFF2-40B4-BE49-F238E27FC236}">
                <a16:creationId xmlns:a16="http://schemas.microsoft.com/office/drawing/2014/main" id="{80DAEF6A-DEB0-6341-B41D-D2E6903BB5AF}"/>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2716108F-A288-C142-A346-260A311D47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038" y="927099"/>
            <a:ext cx="4824412" cy="2955337"/>
          </a:xfrm>
          <a:prstGeom prst="rect">
            <a:avLst/>
          </a:prstGeom>
        </p:spPr>
      </p:pic>
      <p:sp>
        <p:nvSpPr>
          <p:cNvPr id="14" name="CuadroTexto 13">
            <a:extLst>
              <a:ext uri="{FF2B5EF4-FFF2-40B4-BE49-F238E27FC236}">
                <a16:creationId xmlns:a16="http://schemas.microsoft.com/office/drawing/2014/main" id="{9D6EA0B0-8257-E34F-B529-D02C5434DC13}"/>
              </a:ext>
            </a:extLst>
          </p:cNvPr>
          <p:cNvSpPr txBox="1"/>
          <p:nvPr/>
        </p:nvSpPr>
        <p:spPr>
          <a:xfrm>
            <a:off x="617897" y="3429000"/>
            <a:ext cx="4288072" cy="1415772"/>
          </a:xfrm>
          <a:prstGeom prst="rect">
            <a:avLst/>
          </a:prstGeom>
          <a:noFill/>
        </p:spPr>
        <p:txBody>
          <a:bodyPr wrap="square" rtlCol="0">
            <a:spAutoFit/>
          </a:bodyPr>
          <a:lstStyle/>
          <a:p>
            <a:r>
              <a:rPr lang="es-ES" sz="1600" b="1" dirty="0">
                <a:solidFill>
                  <a:srgbClr val="00B0F0"/>
                </a:solidFill>
                <a:latin typeface="Arial" panose="020B0604020202020204" pitchFamily="34" charset="0"/>
                <a:cs typeface="Arial" panose="020B0604020202020204" pitchFamily="34" charset="0"/>
              </a:rPr>
              <a:t>▸Los canales de mi empresa:</a:t>
            </a:r>
          </a:p>
          <a:p>
            <a:pPr marL="179388"/>
            <a:r>
              <a:rPr lang="es-ES" sz="1400" dirty="0">
                <a:solidFill>
                  <a:srgbClr val="00B0F0"/>
                </a:solidFill>
                <a:latin typeface="Arial" panose="020B0604020202020204" pitchFamily="34" charset="0"/>
                <a:cs typeface="Arial" panose="020B0604020202020204" pitchFamily="34" charset="0"/>
              </a:rPr>
              <a:t>Breve descripción de como vamos a hacer llegar la propuesta de valor a los diferentes tipos de clientes objetivo. Piensa en como se va a dar a conocer, como se va a vender y como se va a entregar.</a:t>
            </a:r>
          </a:p>
        </p:txBody>
      </p:sp>
    </p:spTree>
    <p:extLst>
      <p:ext uri="{BB962C8B-B14F-4D97-AF65-F5344CB8AC3E}">
        <p14:creationId xmlns:p14="http://schemas.microsoft.com/office/powerpoint/2010/main" val="149282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C948AD67-5A0B-444D-A48E-1E12B26134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07891" y="4392411"/>
            <a:ext cx="3779322" cy="2315136"/>
          </a:xfrm>
          <a:prstGeom prst="rect">
            <a:avLst/>
          </a:prstGeom>
        </p:spPr>
      </p:pic>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LA RELACIÓN</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3"/>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8050"/>
            <a:ext cx="5686426"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4. La </a:t>
            </a:r>
            <a:r>
              <a:rPr lang="es-ES" b="1" dirty="0" err="1">
                <a:latin typeface="Arial" panose="020B0604020202020204" pitchFamily="34" charset="0"/>
                <a:cs typeface="Arial" panose="020B0604020202020204" pitchFamily="34" charset="0"/>
              </a:rPr>
              <a:t>relacion</a:t>
            </a:r>
            <a:r>
              <a:rPr lang="es-ES" b="1" dirty="0">
                <a:latin typeface="Arial" panose="020B0604020202020204" pitchFamily="34" charset="0"/>
                <a:cs typeface="Arial" panose="020B0604020202020204" pitchFamily="34" charset="0"/>
              </a:rPr>
              <a:t> con el cliente</a:t>
            </a:r>
            <a:endParaRPr lang="es-ES" sz="16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268413"/>
            <a:ext cx="5686426" cy="3416320"/>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Define el tipo de relaciones que quieres establecer con cada uno de tus segmentos de clientes. Y esto tiene que ver con la experiencia que quieres que produzca tu marca en el cliente. Las relaciones pueden ser:</a:t>
            </a:r>
          </a:p>
          <a:p>
            <a:r>
              <a:rPr lang="es-ES" sz="1400" dirty="0">
                <a:solidFill>
                  <a:schemeClr val="bg1">
                    <a:lumMod val="50000"/>
                  </a:schemeClr>
                </a:solidFill>
                <a:latin typeface="Arial" panose="020B0604020202020204" pitchFamily="34" charset="0"/>
                <a:cs typeface="Arial" panose="020B0604020202020204" pitchFamily="34" charset="0"/>
              </a:rPr>
              <a:t>• Personales, cara a cara, telefónicas, etc.</a:t>
            </a:r>
          </a:p>
          <a:p>
            <a:r>
              <a:rPr lang="es-ES" sz="1400" dirty="0">
                <a:solidFill>
                  <a:schemeClr val="bg1">
                    <a:lumMod val="50000"/>
                  </a:schemeClr>
                </a:solidFill>
                <a:latin typeface="Arial" panose="020B0604020202020204" pitchFamily="34" charset="0"/>
                <a:cs typeface="Arial" panose="020B0604020202020204" pitchFamily="34" charset="0"/>
              </a:rPr>
              <a:t>• Automatizadas, a través de tecnología como e-mail, web, etc.</a:t>
            </a:r>
          </a:p>
          <a:p>
            <a:r>
              <a:rPr lang="es-ES" sz="1400" dirty="0">
                <a:solidFill>
                  <a:schemeClr val="bg1">
                    <a:lumMod val="50000"/>
                  </a:schemeClr>
                </a:solidFill>
                <a:latin typeface="Arial" panose="020B0604020202020204" pitchFamily="34" charset="0"/>
                <a:cs typeface="Arial" panose="020B0604020202020204" pitchFamily="34" charset="0"/>
              </a:rPr>
              <a:t>• A través de terceros, externalización de servicios, distribuidores.</a:t>
            </a:r>
          </a:p>
          <a:p>
            <a:r>
              <a:rPr lang="es-ES" sz="1400" dirty="0">
                <a:solidFill>
                  <a:schemeClr val="bg1">
                    <a:lumMod val="50000"/>
                  </a:schemeClr>
                </a:solidFill>
                <a:latin typeface="Arial" panose="020B0604020202020204" pitchFamily="34" charset="0"/>
                <a:cs typeface="Arial" panose="020B0604020202020204" pitchFamily="34" charset="0"/>
              </a:rPr>
              <a:t>• Individuales, personalizadas, a medida.</a:t>
            </a:r>
          </a:p>
          <a:p>
            <a:r>
              <a:rPr lang="es-ES" sz="1400" dirty="0">
                <a:solidFill>
                  <a:schemeClr val="bg1">
                    <a:lumMod val="50000"/>
                  </a:schemeClr>
                </a:solidFill>
                <a:latin typeface="Arial" panose="020B0604020202020204" pitchFamily="34" charset="0"/>
                <a:cs typeface="Arial" panose="020B0604020202020204" pitchFamily="34" charset="0"/>
              </a:rPr>
              <a:t>• Colectivas, a través de comunidades de usuarios.</a:t>
            </a: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Define la experiencia que quieres generar a tu cliente. Puedes pensar en la experiencia de otras marcas para inspirarte. Hay varias herramientas que puedes utilizar para definir la relación con los clientes, una es el "</a:t>
            </a:r>
            <a:r>
              <a:rPr lang="es-ES" sz="1400" dirty="0" err="1">
                <a:latin typeface="Arial" panose="020B0604020202020204" pitchFamily="34" charset="0"/>
                <a:cs typeface="Arial" panose="020B0604020202020204" pitchFamily="34" charset="0"/>
              </a:rPr>
              <a:t>customer</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journey</a:t>
            </a:r>
            <a:r>
              <a:rPr lang="es-ES" sz="1400" dirty="0">
                <a:latin typeface="Arial" panose="020B0604020202020204" pitchFamily="34" charset="0"/>
                <a:cs typeface="Arial" panose="020B0604020202020204" pitchFamily="34" charset="0"/>
              </a:rPr>
              <a:t>”.</a:t>
            </a:r>
          </a:p>
        </p:txBody>
      </p:sp>
      <p:sp>
        <p:nvSpPr>
          <p:cNvPr id="13" name="Rectángulo 12">
            <a:extLst>
              <a:ext uri="{FF2B5EF4-FFF2-40B4-BE49-F238E27FC236}">
                <a16:creationId xmlns:a16="http://schemas.microsoft.com/office/drawing/2014/main" id="{22162DF1-F12F-A44E-A04D-780F70C5B9B3}"/>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CE88846F-CE1A-E644-A390-444A550C4F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102" y="946150"/>
            <a:ext cx="4840921" cy="2965450"/>
          </a:xfrm>
          <a:prstGeom prst="rect">
            <a:avLst/>
          </a:prstGeom>
        </p:spPr>
      </p:pic>
      <p:sp>
        <p:nvSpPr>
          <p:cNvPr id="14" name="CuadroTexto 13">
            <a:extLst>
              <a:ext uri="{FF2B5EF4-FFF2-40B4-BE49-F238E27FC236}">
                <a16:creationId xmlns:a16="http://schemas.microsoft.com/office/drawing/2014/main" id="{4DE7AA77-C534-D645-B95B-F1C7054C580F}"/>
              </a:ext>
            </a:extLst>
          </p:cNvPr>
          <p:cNvSpPr txBox="1"/>
          <p:nvPr/>
        </p:nvSpPr>
        <p:spPr>
          <a:xfrm>
            <a:off x="617897" y="3429000"/>
            <a:ext cx="4288072" cy="1415772"/>
          </a:xfrm>
          <a:prstGeom prst="rect">
            <a:avLst/>
          </a:prstGeom>
          <a:noFill/>
        </p:spPr>
        <p:txBody>
          <a:bodyPr wrap="square" rtlCol="0">
            <a:spAutoFit/>
          </a:bodyPr>
          <a:lstStyle/>
          <a:p>
            <a:r>
              <a:rPr lang="es-ES" sz="1600" b="1" dirty="0">
                <a:solidFill>
                  <a:srgbClr val="00B0F0"/>
                </a:solidFill>
                <a:latin typeface="Arial" panose="020B0604020202020204" pitchFamily="34" charset="0"/>
                <a:cs typeface="Arial" panose="020B0604020202020204" pitchFamily="34" charset="0"/>
              </a:rPr>
              <a:t>▸Relación con el cliente:</a:t>
            </a:r>
          </a:p>
          <a:p>
            <a:pPr marL="179388"/>
            <a:r>
              <a:rPr lang="es-ES" sz="1400" dirty="0">
                <a:solidFill>
                  <a:srgbClr val="00B0F0"/>
                </a:solidFill>
                <a:latin typeface="Arial" panose="020B0604020202020204" pitchFamily="34" charset="0"/>
                <a:cs typeface="Arial" panose="020B0604020202020204" pitchFamily="34" charset="0"/>
              </a:rPr>
              <a:t>Breve descripción de como vamos a relacionarnos con los clientes. Piensa en como vamos a interactuar y como podemos diferenciarnos de la competencia para generar un experiencia propia de tu marca.</a:t>
            </a:r>
          </a:p>
        </p:txBody>
      </p:sp>
    </p:spTree>
    <p:extLst>
      <p:ext uri="{BB962C8B-B14F-4D97-AF65-F5344CB8AC3E}">
        <p14:creationId xmlns:p14="http://schemas.microsoft.com/office/powerpoint/2010/main" val="168591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LOS INGRESOS</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4396"/>
            <a:ext cx="5686426"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5. Las fuentes de ingresos</a:t>
            </a:r>
            <a:endParaRPr lang="es-ES" sz="16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268413"/>
            <a:ext cx="5686426" cy="2985433"/>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En esta fase, tienes que hacer grandes números, cuantificar y ver que tienes capacidad de generar unos ingresos, con unos márgenes y unos beneficios. Tienes que identificar todas las fuentes de ingresos, asegurando la sostenibilidad del modelo. Pueden ser ingresos transaccionales, que provienen de una venta con un pago único, o ingresos recurrentes, que provienen de pagos periódicos como una suscripción.</a:t>
            </a: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Es el momento de listar todos los productos y servicios que quieres ofrecer y que generarán ingresos. Piensa en otros posibles productos y servicios complementarios. Puedes hacer una estimación de los ingresos para los próximos 3 años.</a:t>
            </a:r>
          </a:p>
        </p:txBody>
      </p:sp>
      <p:pic>
        <p:nvPicPr>
          <p:cNvPr id="11" name="Imagen 10">
            <a:extLst>
              <a:ext uri="{FF2B5EF4-FFF2-40B4-BE49-F238E27FC236}">
                <a16:creationId xmlns:a16="http://schemas.microsoft.com/office/drawing/2014/main" id="{4A56796B-7328-744B-8FA8-4160F88E9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93604" y="4432019"/>
            <a:ext cx="3779322" cy="2315136"/>
          </a:xfrm>
          <a:prstGeom prst="rect">
            <a:avLst/>
          </a:prstGeom>
        </p:spPr>
      </p:pic>
      <p:sp>
        <p:nvSpPr>
          <p:cNvPr id="13" name="Rectángulo 12">
            <a:extLst>
              <a:ext uri="{FF2B5EF4-FFF2-40B4-BE49-F238E27FC236}">
                <a16:creationId xmlns:a16="http://schemas.microsoft.com/office/drawing/2014/main" id="{73589B18-5F8D-2741-A227-A70B18A85400}"/>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331DEBC4-BCBD-7C42-87BE-C758B0EE3F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088" y="939800"/>
            <a:ext cx="4820189" cy="2952750"/>
          </a:xfrm>
          <a:prstGeom prst="rect">
            <a:avLst/>
          </a:prstGeom>
        </p:spPr>
      </p:pic>
      <p:sp>
        <p:nvSpPr>
          <p:cNvPr id="14" name="CuadroTexto 13">
            <a:extLst>
              <a:ext uri="{FF2B5EF4-FFF2-40B4-BE49-F238E27FC236}">
                <a16:creationId xmlns:a16="http://schemas.microsoft.com/office/drawing/2014/main" id="{1BAFAD4B-8F48-6C49-8CD3-E61073DB7B9D}"/>
              </a:ext>
            </a:extLst>
          </p:cNvPr>
          <p:cNvSpPr txBox="1"/>
          <p:nvPr/>
        </p:nvSpPr>
        <p:spPr>
          <a:xfrm>
            <a:off x="617897" y="3429000"/>
            <a:ext cx="4288072" cy="2000548"/>
          </a:xfrm>
          <a:prstGeom prst="rect">
            <a:avLst/>
          </a:prstGeom>
          <a:noFill/>
        </p:spPr>
        <p:txBody>
          <a:bodyPr wrap="square" rtlCol="0">
            <a:spAutoFit/>
          </a:bodyPr>
          <a:lstStyle/>
          <a:p>
            <a:r>
              <a:rPr lang="es-ES" sz="1600" b="1" dirty="0">
                <a:solidFill>
                  <a:srgbClr val="00B0F0"/>
                </a:solidFill>
                <a:latin typeface="Arial" panose="020B0604020202020204" pitchFamily="34" charset="0"/>
                <a:cs typeface="Arial" panose="020B0604020202020204" pitchFamily="34" charset="0"/>
              </a:rPr>
              <a:t>▸Ingresos:</a:t>
            </a:r>
          </a:p>
          <a:p>
            <a:pPr marL="179388"/>
            <a:r>
              <a:rPr lang="es-ES" sz="1400" dirty="0">
                <a:solidFill>
                  <a:srgbClr val="00B0F0"/>
                </a:solidFill>
                <a:latin typeface="Arial" panose="020B0604020202020204" pitchFamily="34" charset="0"/>
                <a:cs typeface="Arial" panose="020B0604020202020204" pitchFamily="34" charset="0"/>
              </a:rPr>
              <a:t>Lista todos los productos y servicios que van ha generar ingresos a tu empresa.</a:t>
            </a:r>
          </a:p>
          <a:p>
            <a:pPr marL="179388"/>
            <a:r>
              <a:rPr lang="es-ES" sz="1400" dirty="0">
                <a:solidFill>
                  <a:srgbClr val="00B0F0"/>
                </a:solidFill>
                <a:latin typeface="Arial" panose="020B0604020202020204" pitchFamily="34" charset="0"/>
                <a:cs typeface="Arial" panose="020B0604020202020204" pitchFamily="34" charset="0"/>
              </a:rPr>
              <a:t>Establece los precios de venta de cada </a:t>
            </a:r>
            <a:r>
              <a:rPr lang="es-ES" sz="1400" dirty="0" err="1">
                <a:solidFill>
                  <a:srgbClr val="00B0F0"/>
                </a:solidFill>
                <a:latin typeface="Arial" panose="020B0604020202020204" pitchFamily="34" charset="0"/>
                <a:cs typeface="Arial" panose="020B0604020202020204" pitchFamily="34" charset="0"/>
              </a:rPr>
              <a:t>item</a:t>
            </a:r>
            <a:r>
              <a:rPr lang="es-ES" sz="1400" dirty="0">
                <a:solidFill>
                  <a:srgbClr val="00B0F0"/>
                </a:solidFill>
                <a:latin typeface="Arial" panose="020B0604020202020204" pitchFamily="34" charset="0"/>
                <a:cs typeface="Arial" panose="020B0604020202020204" pitchFamily="34" charset="0"/>
              </a:rPr>
              <a:t>.</a:t>
            </a:r>
          </a:p>
          <a:p>
            <a:pPr marL="179388"/>
            <a:r>
              <a:rPr lang="es-ES" sz="1400" dirty="0">
                <a:solidFill>
                  <a:srgbClr val="00B0F0"/>
                </a:solidFill>
                <a:latin typeface="Arial" panose="020B0604020202020204" pitchFamily="34" charset="0"/>
                <a:cs typeface="Arial" panose="020B0604020202020204" pitchFamily="34" charset="0"/>
              </a:rPr>
              <a:t>Puedes realizar una estimación de ingresos proyectada a 3 años.</a:t>
            </a:r>
          </a:p>
          <a:p>
            <a:pPr marL="179388"/>
            <a:endParaRPr lang="es-ES" sz="1400" dirty="0">
              <a:solidFill>
                <a:srgbClr val="00B0F0"/>
              </a:solidFill>
              <a:latin typeface="Arial" panose="020B0604020202020204" pitchFamily="34" charset="0"/>
              <a:cs typeface="Arial" panose="020B0604020202020204" pitchFamily="34" charset="0"/>
            </a:endParaRPr>
          </a:p>
          <a:p>
            <a:pPr marL="179388"/>
            <a:r>
              <a:rPr lang="es-ES" sz="1200" dirty="0">
                <a:solidFill>
                  <a:srgbClr val="00B0F0"/>
                </a:solidFill>
                <a:latin typeface="Arial" panose="020B0604020202020204" pitchFamily="34" charset="0"/>
                <a:cs typeface="Arial" panose="020B0604020202020204" pitchFamily="34" charset="0"/>
              </a:rPr>
              <a:t>*. Si identificas nuevos servicios o productos, revisa la propuesta de valor y el resto de fases del modelo.</a:t>
            </a:r>
          </a:p>
        </p:txBody>
      </p:sp>
    </p:spTree>
    <p:extLst>
      <p:ext uri="{BB962C8B-B14F-4D97-AF65-F5344CB8AC3E}">
        <p14:creationId xmlns:p14="http://schemas.microsoft.com/office/powerpoint/2010/main" val="424087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LOS RECURSOS</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19851"/>
            <a:ext cx="5686426"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6. Recursos clave</a:t>
            </a:r>
            <a:endParaRPr lang="es-ES" sz="16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268413"/>
            <a:ext cx="5686426" cy="2769989"/>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Definir los medios vas a necesitar para llevar a cabo el proyecto y hacer llegar la propuesta al mercado: recursos humanos, tecnológicos, físicos, el punto de venta, el taller, las herramientas, los vehículos, etc. Del estudio y análisis de las necesidades depende, en gran parte, que el negocio llegue a ser viable.</a:t>
            </a: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Lista todos los elementos principales que vas a necesitar, puedes empezar por el local, las herramientas o los conocimientos clave. No olvides pensar en la forma de llegar al mercado, el </a:t>
            </a:r>
            <a:r>
              <a:rPr lang="es-ES" sz="1400" dirty="0" err="1">
                <a:latin typeface="Arial" panose="020B0604020202020204" pitchFamily="34" charset="0"/>
                <a:cs typeface="Arial" panose="020B0604020202020204" pitchFamily="34" charset="0"/>
              </a:rPr>
              <a:t>packaging</a:t>
            </a:r>
            <a:r>
              <a:rPr lang="es-ES" sz="1400" dirty="0">
                <a:latin typeface="Arial" panose="020B0604020202020204" pitchFamily="34" charset="0"/>
                <a:cs typeface="Arial" panose="020B0604020202020204" pitchFamily="34" charset="0"/>
              </a:rPr>
              <a:t>, la web o un equipo comercial para vender. Todos los elementos de esta lista tendrán un coste para tu negocio.</a:t>
            </a:r>
          </a:p>
        </p:txBody>
      </p:sp>
      <p:pic>
        <p:nvPicPr>
          <p:cNvPr id="13" name="Imagen 12">
            <a:extLst>
              <a:ext uri="{FF2B5EF4-FFF2-40B4-BE49-F238E27FC236}">
                <a16:creationId xmlns:a16="http://schemas.microsoft.com/office/drawing/2014/main" id="{12208074-CFAB-2A47-B0AC-F82B88A79F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8661" y="4392411"/>
            <a:ext cx="3779322" cy="2315136"/>
          </a:xfrm>
          <a:prstGeom prst="rect">
            <a:avLst/>
          </a:prstGeom>
        </p:spPr>
      </p:pic>
      <p:sp>
        <p:nvSpPr>
          <p:cNvPr id="14" name="Rectángulo 13">
            <a:extLst>
              <a:ext uri="{FF2B5EF4-FFF2-40B4-BE49-F238E27FC236}">
                <a16:creationId xmlns:a16="http://schemas.microsoft.com/office/drawing/2014/main" id="{DFD4DBCF-0AE8-EB43-839F-58E6F609893C}"/>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FAC00D6B-CC26-4045-93EC-5851CD220B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396" y="952302"/>
            <a:ext cx="4799780" cy="2940248"/>
          </a:xfrm>
          <a:prstGeom prst="rect">
            <a:avLst/>
          </a:prstGeom>
        </p:spPr>
      </p:pic>
      <p:sp>
        <p:nvSpPr>
          <p:cNvPr id="15" name="CuadroTexto 14">
            <a:extLst>
              <a:ext uri="{FF2B5EF4-FFF2-40B4-BE49-F238E27FC236}">
                <a16:creationId xmlns:a16="http://schemas.microsoft.com/office/drawing/2014/main" id="{4EFB94FA-362C-014F-B2E2-192E4466206E}"/>
              </a:ext>
            </a:extLst>
          </p:cNvPr>
          <p:cNvSpPr txBox="1"/>
          <p:nvPr/>
        </p:nvSpPr>
        <p:spPr>
          <a:xfrm>
            <a:off x="617897" y="3429000"/>
            <a:ext cx="4288072" cy="1200329"/>
          </a:xfrm>
          <a:prstGeom prst="rect">
            <a:avLst/>
          </a:prstGeom>
          <a:noFill/>
        </p:spPr>
        <p:txBody>
          <a:bodyPr wrap="square" rtlCol="0">
            <a:spAutoFit/>
          </a:bodyPr>
          <a:lstStyle/>
          <a:p>
            <a:r>
              <a:rPr lang="es-ES" sz="1600" b="1" dirty="0">
                <a:solidFill>
                  <a:srgbClr val="00B0F0"/>
                </a:solidFill>
                <a:latin typeface="Arial" panose="020B0604020202020204" pitchFamily="34" charset="0"/>
                <a:cs typeface="Arial" panose="020B0604020202020204" pitchFamily="34" charset="0"/>
              </a:rPr>
              <a:t>▸Recursos de mi empresa:</a:t>
            </a:r>
          </a:p>
          <a:p>
            <a:pPr marL="179388"/>
            <a:r>
              <a:rPr lang="es-ES" sz="1400" dirty="0">
                <a:solidFill>
                  <a:srgbClr val="00B0F0"/>
                </a:solidFill>
                <a:latin typeface="Arial" panose="020B0604020202020204" pitchFamily="34" charset="0"/>
                <a:cs typeface="Arial" panose="020B0604020202020204" pitchFamily="34" charset="0"/>
              </a:rPr>
              <a:t>Lista todos los recursos clave para producir la propuesta de valor y llevar a los clientes objetivo.</a:t>
            </a:r>
          </a:p>
          <a:p>
            <a:pPr marL="179388"/>
            <a:r>
              <a:rPr lang="es-ES" sz="1400" dirty="0">
                <a:solidFill>
                  <a:srgbClr val="00B0F0"/>
                </a:solidFill>
                <a:latin typeface="Arial" panose="020B0604020202020204" pitchFamily="34" charset="0"/>
                <a:cs typeface="Arial" panose="020B0604020202020204" pitchFamily="34" charset="0"/>
              </a:rPr>
              <a:t>No hace falta ponerlos todos, solo los mas importantes por coste o por el valor aportado.</a:t>
            </a:r>
            <a:endParaRPr lang="es-ES" sz="1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50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LAS ACTIVIDADES</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8050"/>
            <a:ext cx="5686426"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7. Actividades clave</a:t>
            </a:r>
            <a:endParaRPr lang="es-ES" sz="16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268413"/>
            <a:ext cx="5686426" cy="2985433"/>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En este apartado se define harás las cosas y qué actividades son realmente clave. No todas las actividades que haces son clave, identifica las que son clave para hacer llegar tu propuesta de valor a los clientes. Tener claras las actividades nos permitirá transmitir un mensaje claro al mercado. </a:t>
            </a: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Define las actividades realmente claves para realizar la propuesta de valor, aquellas que no se pueden delegar y tienen que estar integradas en el modelo de negocio. Recuerda que estas actividades van más allá de la producción, piensa en las actividades clave necesarias para conectar con los clientes, generar una experiencia y vender productos y servicios.</a:t>
            </a:r>
          </a:p>
        </p:txBody>
      </p:sp>
      <p:pic>
        <p:nvPicPr>
          <p:cNvPr id="11" name="Imagen 10">
            <a:extLst>
              <a:ext uri="{FF2B5EF4-FFF2-40B4-BE49-F238E27FC236}">
                <a16:creationId xmlns:a16="http://schemas.microsoft.com/office/drawing/2014/main" id="{EE5D72EE-9C0B-C444-95D0-0E35D860B0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8117" y="4392411"/>
            <a:ext cx="3779322" cy="2315136"/>
          </a:xfrm>
          <a:prstGeom prst="rect">
            <a:avLst/>
          </a:prstGeom>
        </p:spPr>
      </p:pic>
      <p:sp>
        <p:nvSpPr>
          <p:cNvPr id="14" name="Rectángulo 13">
            <a:extLst>
              <a:ext uri="{FF2B5EF4-FFF2-40B4-BE49-F238E27FC236}">
                <a16:creationId xmlns:a16="http://schemas.microsoft.com/office/drawing/2014/main" id="{CF6A62C5-50C4-7446-8894-90BE9E6EFF50}"/>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A193F0AC-9EB7-5041-AF68-E6B651177F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089" y="933450"/>
            <a:ext cx="4846742" cy="2969016"/>
          </a:xfrm>
          <a:prstGeom prst="rect">
            <a:avLst/>
          </a:prstGeom>
        </p:spPr>
      </p:pic>
      <p:sp>
        <p:nvSpPr>
          <p:cNvPr id="15" name="CuadroTexto 14">
            <a:extLst>
              <a:ext uri="{FF2B5EF4-FFF2-40B4-BE49-F238E27FC236}">
                <a16:creationId xmlns:a16="http://schemas.microsoft.com/office/drawing/2014/main" id="{F8FD899C-8EA6-534F-BB6A-B8EF25A11DA9}"/>
              </a:ext>
            </a:extLst>
          </p:cNvPr>
          <p:cNvSpPr txBox="1"/>
          <p:nvPr/>
        </p:nvSpPr>
        <p:spPr>
          <a:xfrm>
            <a:off x="617897" y="3398695"/>
            <a:ext cx="4288072" cy="1631216"/>
          </a:xfrm>
          <a:prstGeom prst="rect">
            <a:avLst/>
          </a:prstGeom>
          <a:noFill/>
        </p:spPr>
        <p:txBody>
          <a:bodyPr wrap="square" rtlCol="0">
            <a:spAutoFit/>
          </a:bodyPr>
          <a:lstStyle/>
          <a:p>
            <a:r>
              <a:rPr lang="es-ES" sz="1600" b="1" dirty="0">
                <a:solidFill>
                  <a:srgbClr val="00B050"/>
                </a:solidFill>
                <a:latin typeface="Arial" panose="020B0604020202020204" pitchFamily="34" charset="0"/>
                <a:cs typeface="Arial" panose="020B0604020202020204" pitchFamily="34" charset="0"/>
              </a:rPr>
              <a:t>▸Actividades de mi empresa:</a:t>
            </a:r>
          </a:p>
          <a:p>
            <a:pPr marL="179388"/>
            <a:r>
              <a:rPr lang="es-ES" sz="1400" dirty="0">
                <a:solidFill>
                  <a:srgbClr val="00B050"/>
                </a:solidFill>
                <a:latin typeface="Arial" panose="020B0604020202020204" pitchFamily="34" charset="0"/>
                <a:cs typeface="Arial" panose="020B0604020202020204" pitchFamily="34" charset="0"/>
              </a:rPr>
              <a:t>Lista todos las actividades clave que necesitas realizar para llevar la propuesta de valor al mercado.</a:t>
            </a:r>
          </a:p>
          <a:p>
            <a:pPr marL="179388"/>
            <a:r>
              <a:rPr lang="es-ES" sz="1400" dirty="0">
                <a:solidFill>
                  <a:srgbClr val="00B050"/>
                </a:solidFill>
                <a:latin typeface="Arial" panose="020B0604020202020204" pitchFamily="34" charset="0"/>
                <a:cs typeface="Arial" panose="020B0604020202020204" pitchFamily="34" charset="0"/>
              </a:rPr>
              <a:t>Piensa en cuales son las actividades que no se pueden delegar o externalizar para conseguir los objetivos. </a:t>
            </a:r>
            <a:endParaRPr lang="es-ES" sz="12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493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LOS ALIADOS</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8050"/>
            <a:ext cx="5686426"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8. Aliados &amp; </a:t>
            </a:r>
            <a:r>
              <a:rPr lang="es-ES" b="1" dirty="0" err="1">
                <a:latin typeface="Arial" panose="020B0604020202020204" pitchFamily="34" charset="0"/>
                <a:cs typeface="Arial" panose="020B0604020202020204" pitchFamily="34" charset="0"/>
              </a:rPr>
              <a:t>partners</a:t>
            </a:r>
            <a:endParaRPr lang="es-ES" sz="16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405829"/>
            <a:ext cx="5686426" cy="2339102"/>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Es interesante establecer acuerdos de colaboración con otros para compartir experiencias, costes y recursos. Busca cuales pueden ser tus aliados, los que te ayudarán a definir, desarrollar y gestionar tu proyecto de negocio. Una empresa que desarrolla un ecosistema de colaboradores tiene más posibilidades de conseguir el éxito.</a:t>
            </a: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Define cuáles son las alianzas que pueden ayudarte. Pueden ser socios estratégicos, socios industriales, socios inversores, socios para generar economías de escala, etc.</a:t>
            </a:r>
          </a:p>
        </p:txBody>
      </p:sp>
      <p:pic>
        <p:nvPicPr>
          <p:cNvPr id="11" name="Imagen 10">
            <a:extLst>
              <a:ext uri="{FF2B5EF4-FFF2-40B4-BE49-F238E27FC236}">
                <a16:creationId xmlns:a16="http://schemas.microsoft.com/office/drawing/2014/main" id="{21D8B217-5C9C-2C48-A18D-6C1EB952A4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96367" y="4392411"/>
            <a:ext cx="3779322" cy="2315136"/>
          </a:xfrm>
          <a:prstGeom prst="rect">
            <a:avLst/>
          </a:prstGeom>
        </p:spPr>
      </p:pic>
      <p:sp>
        <p:nvSpPr>
          <p:cNvPr id="13" name="Rectángulo 12">
            <a:extLst>
              <a:ext uri="{FF2B5EF4-FFF2-40B4-BE49-F238E27FC236}">
                <a16:creationId xmlns:a16="http://schemas.microsoft.com/office/drawing/2014/main" id="{A9FFB2BA-3784-624C-960C-9E8AF2A16E0B}"/>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39B04FD-DA97-6044-8827-2D91659EB9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438" y="937114"/>
            <a:ext cx="4772742" cy="2923685"/>
          </a:xfrm>
          <a:prstGeom prst="rect">
            <a:avLst/>
          </a:prstGeom>
        </p:spPr>
      </p:pic>
      <p:sp>
        <p:nvSpPr>
          <p:cNvPr id="15" name="CuadroTexto 14">
            <a:extLst>
              <a:ext uri="{FF2B5EF4-FFF2-40B4-BE49-F238E27FC236}">
                <a16:creationId xmlns:a16="http://schemas.microsoft.com/office/drawing/2014/main" id="{9D149A80-834F-9740-8089-2793F91A5BE6}"/>
              </a:ext>
            </a:extLst>
          </p:cNvPr>
          <p:cNvSpPr txBox="1"/>
          <p:nvPr/>
        </p:nvSpPr>
        <p:spPr>
          <a:xfrm>
            <a:off x="617897" y="3398695"/>
            <a:ext cx="4288072" cy="1415772"/>
          </a:xfrm>
          <a:prstGeom prst="rect">
            <a:avLst/>
          </a:prstGeom>
          <a:noFill/>
        </p:spPr>
        <p:txBody>
          <a:bodyPr wrap="square" rtlCol="0">
            <a:spAutoFit/>
          </a:bodyPr>
          <a:lstStyle/>
          <a:p>
            <a:r>
              <a:rPr lang="es-ES" sz="1600" b="1" dirty="0">
                <a:solidFill>
                  <a:srgbClr val="00B050"/>
                </a:solidFill>
                <a:latin typeface="Arial" panose="020B0604020202020204" pitchFamily="34" charset="0"/>
                <a:cs typeface="Arial" panose="020B0604020202020204" pitchFamily="34" charset="0"/>
              </a:rPr>
              <a:t>▸</a:t>
            </a:r>
            <a:r>
              <a:rPr lang="es-ES" sz="1600" b="1" dirty="0" err="1">
                <a:solidFill>
                  <a:srgbClr val="00B050"/>
                </a:solidFill>
                <a:latin typeface="Arial" panose="020B0604020202020204" pitchFamily="34" charset="0"/>
                <a:cs typeface="Arial" panose="020B0604020202020204" pitchFamily="34" charset="0"/>
              </a:rPr>
              <a:t>Partners</a:t>
            </a:r>
            <a:r>
              <a:rPr lang="es-ES" sz="1600" b="1" dirty="0">
                <a:solidFill>
                  <a:srgbClr val="00B050"/>
                </a:solidFill>
                <a:latin typeface="Arial" panose="020B0604020202020204" pitchFamily="34" charset="0"/>
                <a:cs typeface="Arial" panose="020B0604020202020204" pitchFamily="34" charset="0"/>
              </a:rPr>
              <a:t>:</a:t>
            </a:r>
          </a:p>
          <a:p>
            <a:pPr marL="179388"/>
            <a:r>
              <a:rPr lang="es-ES" sz="1400" dirty="0">
                <a:solidFill>
                  <a:srgbClr val="00B050"/>
                </a:solidFill>
                <a:latin typeface="Arial" panose="020B0604020202020204" pitchFamily="34" charset="0"/>
                <a:cs typeface="Arial" panose="020B0604020202020204" pitchFamily="34" charset="0"/>
              </a:rPr>
              <a:t>Lista los aliados clave necesarios para llevar la propuesta de valor al mercado.</a:t>
            </a:r>
          </a:p>
          <a:p>
            <a:pPr marL="179388"/>
            <a:r>
              <a:rPr lang="es-ES" sz="1400" dirty="0">
                <a:solidFill>
                  <a:srgbClr val="00B050"/>
                </a:solidFill>
                <a:latin typeface="Arial" panose="020B0604020202020204" pitchFamily="34" charset="0"/>
                <a:cs typeface="Arial" panose="020B0604020202020204" pitchFamily="34" charset="0"/>
              </a:rPr>
              <a:t>Piensa en cuales necesarios para realizar las actividades clave y cuales son necesario para minimizar los riesgo de tu empresa. </a:t>
            </a:r>
            <a:endParaRPr lang="es-ES" sz="12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29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D67D653-BEA2-A542-9461-E635C84835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5434" y="4486367"/>
            <a:ext cx="3779322" cy="2315136"/>
          </a:xfrm>
          <a:prstGeom prst="rect">
            <a:avLst/>
          </a:prstGeom>
        </p:spPr>
      </p:pic>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LOS ALIADOS</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3"/>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8050"/>
            <a:ext cx="5686426"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9. Estructura de costes </a:t>
            </a:r>
            <a:endParaRPr lang="es-ES" sz="16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273728"/>
            <a:ext cx="5686426" cy="3354765"/>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Elaborar la estructura de costes de tu negocio consiste en identificar los principales costes, clasificarlos y imputarlos a cada uno de los elementos del modelo de negocio. </a:t>
            </a:r>
          </a:p>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Como norma general, tras conocer la estructura de costes del negocio podremos revisar todo el esquema y terminar de definir los precios de venta de nuestra propuesta de valor. Intenta calcular el punto muerto de tu negocio, es decir las ventas que necesitarás para alcanzar el equilibrio.</a:t>
            </a: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Lista los principales costes para llevar la propuesta de valor al mercado. Piensa que los costes estarán relacionados con los recursos clave, las actividades clave y los socios clave. Haz una estimación de los costes para los próximos 3 años.</a:t>
            </a:r>
          </a:p>
        </p:txBody>
      </p:sp>
      <p:sp>
        <p:nvSpPr>
          <p:cNvPr id="13" name="Rectángulo 12">
            <a:extLst>
              <a:ext uri="{FF2B5EF4-FFF2-40B4-BE49-F238E27FC236}">
                <a16:creationId xmlns:a16="http://schemas.microsoft.com/office/drawing/2014/main" id="{196E19A2-4E2A-214E-AA0C-4A7598737EEE}"/>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27824D99-4FA1-AC4D-9237-BDB556B330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651" y="933966"/>
            <a:ext cx="4795400" cy="2937565"/>
          </a:xfrm>
          <a:prstGeom prst="rect">
            <a:avLst/>
          </a:prstGeom>
        </p:spPr>
      </p:pic>
      <p:sp>
        <p:nvSpPr>
          <p:cNvPr id="14" name="CuadroTexto 13">
            <a:extLst>
              <a:ext uri="{FF2B5EF4-FFF2-40B4-BE49-F238E27FC236}">
                <a16:creationId xmlns:a16="http://schemas.microsoft.com/office/drawing/2014/main" id="{E5C83D8A-DC95-5A49-BFE2-8855728C0186}"/>
              </a:ext>
            </a:extLst>
          </p:cNvPr>
          <p:cNvSpPr txBox="1"/>
          <p:nvPr/>
        </p:nvSpPr>
        <p:spPr>
          <a:xfrm>
            <a:off x="617897" y="3398695"/>
            <a:ext cx="4288072" cy="2585323"/>
          </a:xfrm>
          <a:prstGeom prst="rect">
            <a:avLst/>
          </a:prstGeom>
          <a:noFill/>
        </p:spPr>
        <p:txBody>
          <a:bodyPr wrap="square" rtlCol="0">
            <a:spAutoFit/>
          </a:bodyPr>
          <a:lstStyle/>
          <a:p>
            <a:r>
              <a:rPr lang="es-ES" sz="1600" b="1" dirty="0">
                <a:solidFill>
                  <a:srgbClr val="00B050"/>
                </a:solidFill>
                <a:latin typeface="Arial" panose="020B0604020202020204" pitchFamily="34" charset="0"/>
                <a:cs typeface="Arial" panose="020B0604020202020204" pitchFamily="34" charset="0"/>
              </a:rPr>
              <a:t>▸Costes:</a:t>
            </a:r>
          </a:p>
          <a:p>
            <a:pPr marL="179388"/>
            <a:r>
              <a:rPr lang="es-ES" sz="1400" dirty="0">
                <a:solidFill>
                  <a:srgbClr val="00B050"/>
                </a:solidFill>
                <a:latin typeface="Arial" panose="020B0604020202020204" pitchFamily="34" charset="0"/>
                <a:cs typeface="Arial" panose="020B0604020202020204" pitchFamily="34" charset="0"/>
              </a:rPr>
              <a:t>Lista todos los recursos y actividades clave que generan gasto a la empresa. Identifica las mas costosas.</a:t>
            </a:r>
          </a:p>
          <a:p>
            <a:pPr marL="179388" lvl="0"/>
            <a:r>
              <a:rPr lang="es-ES" sz="1400" dirty="0">
                <a:solidFill>
                  <a:srgbClr val="00B050"/>
                </a:solidFill>
                <a:latin typeface="Arial" panose="020B0604020202020204" pitchFamily="34" charset="0"/>
                <a:cs typeface="Arial" panose="020B0604020202020204" pitchFamily="34" charset="0"/>
              </a:rPr>
              <a:t>Puedes realizar una estimación de gastos proyectada a 3 años.</a:t>
            </a:r>
          </a:p>
          <a:p>
            <a:pPr marL="179388" lvl="0"/>
            <a:endParaRPr lang="es-ES" sz="1400" dirty="0">
              <a:solidFill>
                <a:srgbClr val="00B050"/>
              </a:solidFill>
              <a:latin typeface="Arial" panose="020B0604020202020204" pitchFamily="34" charset="0"/>
              <a:cs typeface="Arial" panose="020B0604020202020204" pitchFamily="34" charset="0"/>
            </a:endParaRPr>
          </a:p>
          <a:p>
            <a:pPr marL="179388" lvl="0"/>
            <a:r>
              <a:rPr lang="es-ES" sz="1200" dirty="0">
                <a:solidFill>
                  <a:srgbClr val="00B050"/>
                </a:solidFill>
                <a:latin typeface="Arial" panose="020B0604020202020204" pitchFamily="34" charset="0"/>
                <a:cs typeface="Arial" panose="020B0604020202020204" pitchFamily="34" charset="0"/>
              </a:rPr>
              <a:t>*. Si identificas actividades o recursos que no puedes alcanzar, piensa en integrar nuevas alianzas o simplificar la propuesta de valor.</a:t>
            </a:r>
          </a:p>
          <a:p>
            <a:pPr marL="179388"/>
            <a:endParaRPr lang="es-ES" sz="1400" dirty="0">
              <a:solidFill>
                <a:srgbClr val="00B050"/>
              </a:solidFill>
              <a:latin typeface="Arial" panose="020B0604020202020204" pitchFamily="34" charset="0"/>
              <a:cs typeface="Arial" panose="020B0604020202020204" pitchFamily="34" charset="0"/>
            </a:endParaRPr>
          </a:p>
          <a:p>
            <a:pPr marL="179388"/>
            <a:endParaRPr lang="es-ES" sz="12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26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4465243" y="150453"/>
            <a:ext cx="7317183"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PLANTILLA BMG</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6FA9C9C4-1A5B-794F-B333-660477F651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0693" y="908050"/>
            <a:ext cx="8710613" cy="5807075"/>
          </a:xfrm>
          <a:prstGeom prst="rect">
            <a:avLst/>
          </a:prstGeom>
        </p:spPr>
      </p:pic>
    </p:spTree>
    <p:extLst>
      <p:ext uri="{BB962C8B-B14F-4D97-AF65-F5344CB8AC3E}">
        <p14:creationId xmlns:p14="http://schemas.microsoft.com/office/powerpoint/2010/main" val="154810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6096001" y="150453"/>
            <a:ext cx="5686426"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CONCLUSIÓN</a:t>
            </a:r>
          </a:p>
        </p:txBody>
      </p:sp>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1268413"/>
            <a:ext cx="5504329" cy="2585323"/>
          </a:xfrm>
          <a:prstGeom prst="rect">
            <a:avLst/>
          </a:prstGeom>
          <a:noFill/>
        </p:spPr>
        <p:txBody>
          <a:bodyPr wrap="square" rtlCol="0">
            <a:spAutoFit/>
          </a:bodyPr>
          <a:lstStyle/>
          <a:p>
            <a:r>
              <a:rPr lang="es-ES" b="1" dirty="0" err="1">
                <a:latin typeface="Arial" panose="020B0604020202020204" pitchFamily="34" charset="0"/>
                <a:cs typeface="Arial" panose="020B0604020202020204" pitchFamily="34" charset="0"/>
              </a:rPr>
              <a:t>Next</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Steps</a:t>
            </a:r>
            <a:endParaRPr lang="es-ES" b="1"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Conclusiones de la presentación del modelo de negocio de tu empresa o de tu </a:t>
            </a:r>
            <a:r>
              <a:rPr lang="es-ES" sz="1600" dirty="0" err="1">
                <a:latin typeface="Arial" panose="020B0604020202020204" pitchFamily="34" charset="0"/>
                <a:cs typeface="Arial" panose="020B0604020202020204" pitchFamily="34" charset="0"/>
              </a:rPr>
              <a:t>startup</a:t>
            </a:r>
            <a:r>
              <a:rPr lang="es-ES" sz="1600" dirty="0">
                <a:latin typeface="Arial" panose="020B0604020202020204" pitchFamily="34" charset="0"/>
                <a:cs typeface="Arial" panose="020B0604020202020204" pitchFamily="34" charset="0"/>
              </a:rPr>
              <a:t>. Explica cuales son los próximos pasos a dar en el ámbito del proyecto que estas presentando.</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Es un buen momento para generar una llamada a la acción a la audiencia o a los participantes. </a:t>
            </a:r>
          </a:p>
          <a:p>
            <a:r>
              <a:rPr lang="es-ES" sz="1600" dirty="0">
                <a:latin typeface="Arial" panose="020B0604020202020204" pitchFamily="34" charset="0"/>
                <a:cs typeface="Arial" panose="020B0604020202020204" pitchFamily="34" charset="0"/>
              </a:rPr>
              <a:t>¿Qué necesitas de ellos? </a:t>
            </a:r>
          </a:p>
        </p:txBody>
      </p:sp>
      <p:pic>
        <p:nvPicPr>
          <p:cNvPr id="3" name="Imagen 2">
            <a:extLst>
              <a:ext uri="{FF2B5EF4-FFF2-40B4-BE49-F238E27FC236}">
                <a16:creationId xmlns:a16="http://schemas.microsoft.com/office/drawing/2014/main" id="{4717C583-4341-A14E-BD50-733687F706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473325"/>
            <a:ext cx="5077854" cy="3835400"/>
          </a:xfrm>
          <a:prstGeom prst="rect">
            <a:avLst/>
          </a:prstGeom>
        </p:spPr>
      </p:pic>
    </p:spTree>
    <p:extLst>
      <p:ext uri="{BB962C8B-B14F-4D97-AF65-F5344CB8AC3E}">
        <p14:creationId xmlns:p14="http://schemas.microsoft.com/office/powerpoint/2010/main" val="3723838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5899A98-64DD-5A4F-9994-B8726AED58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ángulo 8">
            <a:extLst>
              <a:ext uri="{FF2B5EF4-FFF2-40B4-BE49-F238E27FC236}">
                <a16:creationId xmlns:a16="http://schemas.microsoft.com/office/drawing/2014/main" id="{FC992FBF-67B4-9B41-95A7-629A480763A3}"/>
              </a:ext>
            </a:extLst>
          </p:cNvPr>
          <p:cNvSpPr/>
          <p:nvPr/>
        </p:nvSpPr>
        <p:spPr>
          <a:xfrm>
            <a:off x="1289050" y="560928"/>
            <a:ext cx="9613900" cy="57477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9" name="Grupo 18">
            <a:extLst>
              <a:ext uri="{FF2B5EF4-FFF2-40B4-BE49-F238E27FC236}">
                <a16:creationId xmlns:a16="http://schemas.microsoft.com/office/drawing/2014/main" id="{C423F996-A2BA-EE45-8CDC-29187717D006}"/>
              </a:ext>
            </a:extLst>
          </p:cNvPr>
          <p:cNvGrpSpPr/>
          <p:nvPr/>
        </p:nvGrpSpPr>
        <p:grpSpPr>
          <a:xfrm>
            <a:off x="11648894" y="3350999"/>
            <a:ext cx="275469" cy="113288"/>
            <a:chOff x="9883775" y="3946526"/>
            <a:chExt cx="733425" cy="301625"/>
          </a:xfrm>
        </p:grpSpPr>
        <p:sp>
          <p:nvSpPr>
            <p:cNvPr id="20" name="Rectángulo redondeado 19">
              <a:extLst>
                <a:ext uri="{FF2B5EF4-FFF2-40B4-BE49-F238E27FC236}">
                  <a16:creationId xmlns:a16="http://schemas.microsoft.com/office/drawing/2014/main" id="{0E5CEFBD-3736-E848-8D16-8B9A90A36CFF}"/>
                </a:ext>
              </a:extLst>
            </p:cNvPr>
            <p:cNvSpPr/>
            <p:nvPr/>
          </p:nvSpPr>
          <p:spPr>
            <a:xfrm>
              <a:off x="9883775" y="3946526"/>
              <a:ext cx="73342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a:extLst>
                <a:ext uri="{FF2B5EF4-FFF2-40B4-BE49-F238E27FC236}">
                  <a16:creationId xmlns:a16="http://schemas.microsoft.com/office/drawing/2014/main" id="{053BBC54-52ED-2941-9951-27BC3411DA5A}"/>
                </a:ext>
              </a:extLst>
            </p:cNvPr>
            <p:cNvSpPr/>
            <p:nvPr/>
          </p:nvSpPr>
          <p:spPr>
            <a:xfrm>
              <a:off x="10182225" y="4133851"/>
              <a:ext cx="43497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Rectángulo 21">
            <a:extLst>
              <a:ext uri="{FF2B5EF4-FFF2-40B4-BE49-F238E27FC236}">
                <a16:creationId xmlns:a16="http://schemas.microsoft.com/office/drawing/2014/main" id="{E6456990-29EF-CC4E-B507-B2F3A539CF19}"/>
              </a:ext>
            </a:extLst>
          </p:cNvPr>
          <p:cNvSpPr/>
          <p:nvPr/>
        </p:nvSpPr>
        <p:spPr>
          <a:xfrm>
            <a:off x="5418895" y="1976206"/>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
        <p:nvSpPr>
          <p:cNvPr id="61" name="CuadroTexto 60">
            <a:extLst>
              <a:ext uri="{FF2B5EF4-FFF2-40B4-BE49-F238E27FC236}">
                <a16:creationId xmlns:a16="http://schemas.microsoft.com/office/drawing/2014/main" id="{3ABD26F0-94EF-2E42-9940-CB8D50F85AC0}"/>
              </a:ext>
            </a:extLst>
          </p:cNvPr>
          <p:cNvSpPr txBox="1"/>
          <p:nvPr/>
        </p:nvSpPr>
        <p:spPr>
          <a:xfrm>
            <a:off x="2933444" y="2959692"/>
            <a:ext cx="6325112" cy="923330"/>
          </a:xfrm>
          <a:prstGeom prst="rect">
            <a:avLst/>
          </a:prstGeom>
          <a:noFill/>
        </p:spPr>
        <p:txBody>
          <a:bodyPr wrap="square" rtlCol="0">
            <a:spAutoFit/>
          </a:bodyPr>
          <a:lstStyle/>
          <a:p>
            <a:pPr algn="ctr"/>
            <a:r>
              <a:rPr lang="es-ES" sz="5400" b="1" dirty="0">
                <a:latin typeface="Arial" panose="020B0604020202020204" pitchFamily="34" charset="0"/>
                <a:cs typeface="Arial" panose="020B0604020202020204" pitchFamily="34" charset="0"/>
              </a:rPr>
              <a:t>¡Muchas gracias!</a:t>
            </a:r>
          </a:p>
        </p:txBody>
      </p:sp>
      <p:sp>
        <p:nvSpPr>
          <p:cNvPr id="66" name="CuadroTexto 65">
            <a:extLst>
              <a:ext uri="{FF2B5EF4-FFF2-40B4-BE49-F238E27FC236}">
                <a16:creationId xmlns:a16="http://schemas.microsoft.com/office/drawing/2014/main" id="{9A2710DF-B1DB-9844-BAED-CDB4CA9E582B}"/>
              </a:ext>
            </a:extLst>
          </p:cNvPr>
          <p:cNvSpPr txBox="1"/>
          <p:nvPr/>
        </p:nvSpPr>
        <p:spPr>
          <a:xfrm>
            <a:off x="2933444" y="4545046"/>
            <a:ext cx="6325112" cy="887231"/>
          </a:xfrm>
          <a:prstGeom prst="rect">
            <a:avLst/>
          </a:prstGeom>
          <a:noFill/>
        </p:spPr>
        <p:txBody>
          <a:bodyPr wrap="square" rtlCol="0">
            <a:spAutoFit/>
          </a:bodyPr>
          <a:lstStyle/>
          <a:p>
            <a:pPr algn="ctr">
              <a:lnSpc>
                <a:spcPct val="200000"/>
              </a:lnSpc>
            </a:pPr>
            <a:r>
              <a:rPr lang="es-ES" sz="1400" b="1" dirty="0">
                <a:solidFill>
                  <a:schemeClr val="bg1">
                    <a:lumMod val="8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www.tumarca.com</a:t>
            </a:r>
            <a:endParaRPr lang="es-ES" sz="1400" b="1" dirty="0">
              <a:solidFill>
                <a:schemeClr val="bg1">
                  <a:lumMod val="85000"/>
                </a:schemeClr>
              </a:solidFill>
              <a:latin typeface="Arial" panose="020B0604020202020204" pitchFamily="34" charset="0"/>
              <a:cs typeface="Arial" panose="020B0604020202020204" pitchFamily="34" charset="0"/>
            </a:endParaRPr>
          </a:p>
          <a:p>
            <a:pPr algn="ctr">
              <a:lnSpc>
                <a:spcPct val="200000"/>
              </a:lnSpc>
            </a:pPr>
            <a:r>
              <a:rPr lang="es-ES" sz="1400" dirty="0" err="1">
                <a:solidFill>
                  <a:schemeClr val="bg1">
                    <a:lumMod val="85000"/>
                  </a:schemeClr>
                </a:solidFill>
                <a:latin typeface="Arial" panose="020B0604020202020204" pitchFamily="34" charset="0"/>
                <a:cs typeface="Arial" panose="020B0604020202020204" pitchFamily="34" charset="0"/>
              </a:rPr>
              <a:t>hola@tumarca.com</a:t>
            </a:r>
            <a:endParaRPr lang="es-ES" sz="1400"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61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EF3E6BE-937E-7649-A7EA-B7721DD481C3}"/>
              </a:ext>
            </a:extLst>
          </p:cNvPr>
          <p:cNvSpPr/>
          <p:nvPr/>
        </p:nvSpPr>
        <p:spPr>
          <a:xfrm>
            <a:off x="5016501" y="150453"/>
            <a:ext cx="6765926"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ÍNDICE</a:t>
            </a:r>
          </a:p>
        </p:txBody>
      </p:sp>
      <p:sp>
        <p:nvSpPr>
          <p:cNvPr id="14" name="Rectángulo 13">
            <a:extLst>
              <a:ext uri="{FF2B5EF4-FFF2-40B4-BE49-F238E27FC236}">
                <a16:creationId xmlns:a16="http://schemas.microsoft.com/office/drawing/2014/main" id="{0DAD0D55-DDC6-EB4F-B328-97E1C7144767}"/>
              </a:ext>
            </a:extLst>
          </p:cNvPr>
          <p:cNvSpPr/>
          <p:nvPr/>
        </p:nvSpPr>
        <p:spPr>
          <a:xfrm rot="5400000">
            <a:off x="11021381" y="73763"/>
            <a:ext cx="87553" cy="1199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680C6854-F633-414C-9253-46CB47A16C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431489"/>
            <a:ext cx="5398249" cy="3881718"/>
          </a:xfrm>
          <a:prstGeom prst="rect">
            <a:avLst/>
          </a:prstGeom>
        </p:spPr>
      </p:pic>
      <p:sp>
        <p:nvSpPr>
          <p:cNvPr id="5" name="Rectángulo 4">
            <a:extLst>
              <a:ext uri="{FF2B5EF4-FFF2-40B4-BE49-F238E27FC236}">
                <a16:creationId xmlns:a16="http://schemas.microsoft.com/office/drawing/2014/main" id="{99558029-EFA8-4E46-9CFD-E841996F0B94}"/>
              </a:ext>
            </a:extLst>
          </p:cNvPr>
          <p:cNvSpPr/>
          <p:nvPr/>
        </p:nvSpPr>
        <p:spPr>
          <a:xfrm>
            <a:off x="6096000" y="908050"/>
            <a:ext cx="6542085" cy="5016758"/>
          </a:xfrm>
          <a:prstGeom prst="rect">
            <a:avLst/>
          </a:prstGeom>
        </p:spPr>
        <p:txBody>
          <a:bodyPr wrap="square">
            <a:spAutoFit/>
          </a:bodyPr>
          <a:lstStyle/>
          <a:p>
            <a:pPr marL="457200" indent="-457200" fontAlgn="base">
              <a:spcBef>
                <a:spcPts val="1200"/>
              </a:spcBef>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Presentación del ponente</a:t>
            </a:r>
          </a:p>
          <a:p>
            <a:pPr marL="457200" indent="-457200" fontAlgn="base">
              <a:spcBef>
                <a:spcPts val="1200"/>
              </a:spcBef>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Contexto de la presentación</a:t>
            </a:r>
          </a:p>
          <a:p>
            <a:pPr marL="457200" indent="-457200" fontAlgn="base">
              <a:spcBef>
                <a:spcPts val="1200"/>
              </a:spcBef>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Descripción de la metodología </a:t>
            </a:r>
          </a:p>
          <a:p>
            <a:pPr marL="457200" indent="-457200" fontAlgn="base">
              <a:spcBef>
                <a:spcPts val="1200"/>
              </a:spcBef>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Modelo de negocio</a:t>
            </a:r>
          </a:p>
          <a:p>
            <a:pPr marL="457200" indent="-457200" fontAlgn="base">
              <a:spcBef>
                <a:spcPts val="1200"/>
              </a:spcBef>
              <a:buFont typeface="+mj-lt"/>
              <a:buAutoNum type="arabicPeriod"/>
            </a:pPr>
            <a:endParaRPr lang="es-ES_tradnl" sz="2000" b="1" dirty="0">
              <a:latin typeface="Arial" panose="020B0604020202020204" pitchFamily="34" charset="0"/>
              <a:ea typeface="MS Gothic" panose="020B0609070205080204" pitchFamily="49" charset="-128"/>
              <a:cs typeface="Arial" panose="020B0604020202020204" pitchFamily="34" charset="0"/>
            </a:endParaRPr>
          </a:p>
          <a:p>
            <a:pPr marL="457200" indent="-457200" fontAlgn="base">
              <a:spcBef>
                <a:spcPts val="1200"/>
              </a:spcBef>
              <a:buFont typeface="+mj-lt"/>
              <a:buAutoNum type="arabicPeriod"/>
            </a:pPr>
            <a:endParaRPr lang="es-ES_tradnl" sz="2000" b="1" dirty="0">
              <a:latin typeface="Arial" panose="020B0604020202020204" pitchFamily="34" charset="0"/>
              <a:ea typeface="MS Gothic" panose="020B0609070205080204" pitchFamily="49" charset="-128"/>
              <a:cs typeface="Arial" panose="020B0604020202020204" pitchFamily="34" charset="0"/>
            </a:endParaRPr>
          </a:p>
          <a:p>
            <a:pPr marL="457200" indent="-457200" fontAlgn="base">
              <a:spcBef>
                <a:spcPts val="1200"/>
              </a:spcBef>
              <a:buFont typeface="+mj-lt"/>
              <a:buAutoNum type="arabicPeriod"/>
            </a:pPr>
            <a:endParaRPr lang="es-ES_tradnl" sz="2000" b="1" dirty="0">
              <a:latin typeface="Arial" panose="020B0604020202020204" pitchFamily="34" charset="0"/>
              <a:ea typeface="MS Gothic" panose="020B0609070205080204" pitchFamily="49" charset="-128"/>
              <a:cs typeface="Arial" panose="020B0604020202020204" pitchFamily="34" charset="0"/>
            </a:endParaRPr>
          </a:p>
          <a:p>
            <a:pPr marL="457200" indent="-457200" fontAlgn="base">
              <a:spcBef>
                <a:spcPts val="1200"/>
              </a:spcBef>
              <a:buFont typeface="+mj-lt"/>
              <a:buAutoNum type="arabicPeriod"/>
            </a:pPr>
            <a:endParaRPr lang="es-ES_tradnl" sz="2000" b="1" dirty="0">
              <a:latin typeface="Arial" panose="020B0604020202020204" pitchFamily="34" charset="0"/>
              <a:ea typeface="MS Gothic" panose="020B0609070205080204" pitchFamily="49" charset="-128"/>
              <a:cs typeface="Arial" panose="020B0604020202020204" pitchFamily="34" charset="0"/>
            </a:endParaRPr>
          </a:p>
          <a:p>
            <a:pPr marL="457200" indent="-457200" fontAlgn="base">
              <a:spcBef>
                <a:spcPts val="1200"/>
              </a:spcBef>
              <a:buFont typeface="+mj-lt"/>
              <a:buAutoNum type="arabicPeriod"/>
            </a:pPr>
            <a:endParaRPr lang="es-ES_tradnl" sz="2000" b="1" dirty="0">
              <a:latin typeface="Arial" panose="020B0604020202020204" pitchFamily="34" charset="0"/>
              <a:ea typeface="MS Gothic" panose="020B0609070205080204" pitchFamily="49" charset="-128"/>
              <a:cs typeface="Arial" panose="020B0604020202020204" pitchFamily="34" charset="0"/>
            </a:endParaRPr>
          </a:p>
          <a:p>
            <a:pPr marL="457200" indent="-457200" fontAlgn="base">
              <a:spcBef>
                <a:spcPts val="1200"/>
              </a:spcBef>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Plantilla del Business </a:t>
            </a:r>
            <a:r>
              <a:rPr lang="es-ES_tradnl" sz="2000" b="1" dirty="0" err="1">
                <a:latin typeface="Arial" panose="020B0604020202020204" pitchFamily="34" charset="0"/>
                <a:ea typeface="MS Gothic" panose="020B0609070205080204" pitchFamily="49" charset="-128"/>
                <a:cs typeface="Arial" panose="020B0604020202020204" pitchFamily="34" charset="0"/>
              </a:rPr>
              <a:t>Model</a:t>
            </a:r>
            <a:r>
              <a:rPr lang="es-ES_tradnl" sz="2000" b="1" dirty="0">
                <a:latin typeface="Arial" panose="020B0604020202020204" pitchFamily="34" charset="0"/>
                <a:ea typeface="MS Gothic" panose="020B0609070205080204" pitchFamily="49" charset="-128"/>
                <a:cs typeface="Arial" panose="020B0604020202020204" pitchFamily="34" charset="0"/>
              </a:rPr>
              <a:t> </a:t>
            </a:r>
            <a:r>
              <a:rPr lang="es-ES_tradnl" sz="2000" b="1" dirty="0" err="1">
                <a:latin typeface="Arial" panose="020B0604020202020204" pitchFamily="34" charset="0"/>
                <a:ea typeface="MS Gothic" panose="020B0609070205080204" pitchFamily="49" charset="-128"/>
                <a:cs typeface="Arial" panose="020B0604020202020204" pitchFamily="34" charset="0"/>
              </a:rPr>
              <a:t>Generation</a:t>
            </a:r>
            <a:endParaRPr lang="es-ES_tradnl" sz="2000" b="1" dirty="0">
              <a:latin typeface="Arial" panose="020B0604020202020204" pitchFamily="34" charset="0"/>
              <a:ea typeface="MS Gothic" panose="020B0609070205080204" pitchFamily="49" charset="-128"/>
              <a:cs typeface="Arial" panose="020B0604020202020204" pitchFamily="34" charset="0"/>
            </a:endParaRPr>
          </a:p>
          <a:p>
            <a:pPr marL="457200" indent="-457200" fontAlgn="base">
              <a:spcBef>
                <a:spcPts val="1200"/>
              </a:spcBef>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Conclusión</a:t>
            </a:r>
          </a:p>
        </p:txBody>
      </p:sp>
      <p:sp>
        <p:nvSpPr>
          <p:cNvPr id="3" name="Rectángulo 2">
            <a:extLst>
              <a:ext uri="{FF2B5EF4-FFF2-40B4-BE49-F238E27FC236}">
                <a16:creationId xmlns:a16="http://schemas.microsoft.com/office/drawing/2014/main" id="{2EBC822D-F719-FF40-93E8-905B82F719B9}"/>
              </a:ext>
            </a:extLst>
          </p:cNvPr>
          <p:cNvSpPr/>
          <p:nvPr/>
        </p:nvSpPr>
        <p:spPr>
          <a:xfrm>
            <a:off x="6583830" y="2684424"/>
            <a:ext cx="4159624" cy="2169825"/>
          </a:xfrm>
          <a:prstGeom prst="rect">
            <a:avLst/>
          </a:prstGeom>
        </p:spPr>
        <p:txBody>
          <a:bodyPr wrap="square">
            <a:spAutoFit/>
          </a:bodyPr>
          <a:lstStyle/>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Segmentos de clientes</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Propuesta de valor</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El canal</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Relación con el cliente</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Ingresos</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Recursos clave</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Actividades clave</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Aliados</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Gastos</a:t>
            </a:r>
            <a:endParaRPr lang="es-ES_tradnl" sz="1500" b="1"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42408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820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Tree>
    <p:extLst>
      <p:ext uri="{BB962C8B-B14F-4D97-AF65-F5344CB8AC3E}">
        <p14:creationId xmlns:p14="http://schemas.microsoft.com/office/powerpoint/2010/main" val="395252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808050F2-579B-4645-A8EC-1F69B05056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1108" y="4172558"/>
            <a:ext cx="5340892" cy="2534989"/>
          </a:xfrm>
          <a:prstGeom prst="rect">
            <a:avLst/>
          </a:prstGeom>
        </p:spPr>
      </p:pic>
      <p:sp>
        <p:nvSpPr>
          <p:cNvPr id="8" name="Elipse 7">
            <a:extLst>
              <a:ext uri="{FF2B5EF4-FFF2-40B4-BE49-F238E27FC236}">
                <a16:creationId xmlns:a16="http://schemas.microsoft.com/office/drawing/2014/main" id="{B425EB2A-23DE-AD44-AA17-D0A31AD1BD92}"/>
              </a:ext>
            </a:extLst>
          </p:cNvPr>
          <p:cNvSpPr/>
          <p:nvPr/>
        </p:nvSpPr>
        <p:spPr>
          <a:xfrm>
            <a:off x="5548524" y="1527600"/>
            <a:ext cx="1094952" cy="1094952"/>
          </a:xfrm>
          <a:prstGeom prst="ellipse">
            <a:avLst/>
          </a:prstGeom>
          <a:solidFill>
            <a:schemeClr val="bg1">
              <a:lumMod val="9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Google Shape;1905;p15">
            <a:extLst>
              <a:ext uri="{FF2B5EF4-FFF2-40B4-BE49-F238E27FC236}">
                <a16:creationId xmlns:a16="http://schemas.microsoft.com/office/drawing/2014/main" id="{CCD77C0D-4678-744E-967D-00CED96C3620}"/>
              </a:ext>
            </a:extLst>
          </p:cNvPr>
          <p:cNvSpPr txBox="1">
            <a:spLocks/>
          </p:cNvSpPr>
          <p:nvPr/>
        </p:nvSpPr>
        <p:spPr>
          <a:xfrm>
            <a:off x="3239250" y="2397948"/>
            <a:ext cx="5713500" cy="8280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ES" sz="2000" dirty="0">
                <a:latin typeface="Arial" panose="020B0604020202020204" pitchFamily="34" charset="0"/>
                <a:cs typeface="Arial" panose="020B0604020202020204" pitchFamily="34" charset="0"/>
              </a:rPr>
              <a:t>Hola, soy</a:t>
            </a:r>
          </a:p>
        </p:txBody>
      </p:sp>
      <p:sp>
        <p:nvSpPr>
          <p:cNvPr id="3" name="Google Shape;1906;p15">
            <a:extLst>
              <a:ext uri="{FF2B5EF4-FFF2-40B4-BE49-F238E27FC236}">
                <a16:creationId xmlns:a16="http://schemas.microsoft.com/office/drawing/2014/main" id="{734005DA-07C2-E24A-BF74-C35D9990F14A}"/>
              </a:ext>
            </a:extLst>
          </p:cNvPr>
          <p:cNvSpPr txBox="1">
            <a:spLocks/>
          </p:cNvSpPr>
          <p:nvPr/>
        </p:nvSpPr>
        <p:spPr>
          <a:xfrm>
            <a:off x="3239250" y="3094267"/>
            <a:ext cx="5713500" cy="784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s-ES" b="1" dirty="0">
                <a:latin typeface="Arial" panose="020B0604020202020204" pitchFamily="34" charset="0"/>
                <a:cs typeface="Arial" panose="020B0604020202020204" pitchFamily="34" charset="0"/>
              </a:rPr>
              <a:t>Nombre Apellido</a:t>
            </a:r>
          </a:p>
        </p:txBody>
      </p:sp>
      <p:sp>
        <p:nvSpPr>
          <p:cNvPr id="4" name="Google Shape;1907;p15">
            <a:extLst>
              <a:ext uri="{FF2B5EF4-FFF2-40B4-BE49-F238E27FC236}">
                <a16:creationId xmlns:a16="http://schemas.microsoft.com/office/drawing/2014/main" id="{7C716A8B-1342-BD46-B72E-8ED398C8345D}"/>
              </a:ext>
            </a:extLst>
          </p:cNvPr>
          <p:cNvSpPr txBox="1">
            <a:spLocks/>
          </p:cNvSpPr>
          <p:nvPr/>
        </p:nvSpPr>
        <p:spPr>
          <a:xfrm>
            <a:off x="3239250" y="3871693"/>
            <a:ext cx="5713500" cy="93150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s-ES" sz="1600" dirty="0">
                <a:latin typeface="Arial" panose="020B0604020202020204" pitchFamily="34" charset="0"/>
                <a:cs typeface="Arial" panose="020B0604020202020204" pitchFamily="34" charset="0"/>
              </a:rPr>
              <a:t>Puedes contactarme en:</a:t>
            </a:r>
          </a:p>
          <a:p>
            <a:pPr marL="0" indent="0" algn="ctr">
              <a:spcBef>
                <a:spcPts val="600"/>
              </a:spcBef>
              <a:buFont typeface="Arial" panose="020B0604020202020204" pitchFamily="34" charset="0"/>
              <a:buNone/>
            </a:pPr>
            <a:r>
              <a:rPr lang="es-ES" sz="1600" dirty="0">
                <a:latin typeface="Arial" panose="020B0604020202020204" pitchFamily="34" charset="0"/>
                <a:cs typeface="Arial" panose="020B0604020202020204" pitchFamily="34" charset="0"/>
              </a:rPr>
              <a:t>@</a:t>
            </a:r>
            <a:r>
              <a:rPr lang="es-ES" sz="1600" dirty="0" err="1">
                <a:latin typeface="Arial" panose="020B0604020202020204" pitchFamily="34" charset="0"/>
                <a:cs typeface="Arial" panose="020B0604020202020204" pitchFamily="34" charset="0"/>
              </a:rPr>
              <a:t>misredes</a:t>
            </a:r>
            <a:r>
              <a:rPr lang="es-ES" sz="1600" dirty="0">
                <a:latin typeface="Arial" panose="020B0604020202020204" pitchFamily="34" charset="0"/>
                <a:cs typeface="Arial" panose="020B0604020202020204" pitchFamily="34" charset="0"/>
              </a:rPr>
              <a:t> / e-mail</a:t>
            </a:r>
          </a:p>
        </p:txBody>
      </p:sp>
      <p:pic>
        <p:nvPicPr>
          <p:cNvPr id="7" name="Gráfico 6" descr="Usuario">
            <a:extLst>
              <a:ext uri="{FF2B5EF4-FFF2-40B4-BE49-F238E27FC236}">
                <a16:creationId xmlns:a16="http://schemas.microsoft.com/office/drawing/2014/main" id="{828B964D-2F25-754A-89F3-7C4497EB27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4716" y="1633249"/>
            <a:ext cx="842568" cy="842568"/>
          </a:xfrm>
          <a:prstGeom prst="rect">
            <a:avLst/>
          </a:prstGeom>
        </p:spPr>
      </p:pic>
      <p:pic>
        <p:nvPicPr>
          <p:cNvPr id="9" name="Imagen 8">
            <a:extLst>
              <a:ext uri="{FF2B5EF4-FFF2-40B4-BE49-F238E27FC236}">
                <a16:creationId xmlns:a16="http://schemas.microsoft.com/office/drawing/2014/main" id="{4F9B54FB-93AA-8549-A8A9-4654EDC22161}"/>
              </a:ext>
            </a:extLst>
          </p:cNvPr>
          <p:cNvPicPr>
            <a:picLocks noChangeAspect="1"/>
          </p:cNvPicPr>
          <p:nvPr/>
        </p:nvPicPr>
        <p:blipFill>
          <a:blip r:embed="rId5"/>
          <a:stretch>
            <a:fillRect/>
          </a:stretch>
        </p:blipFill>
        <p:spPr>
          <a:xfrm>
            <a:off x="226494" y="227913"/>
            <a:ext cx="1079500" cy="368300"/>
          </a:xfrm>
          <a:prstGeom prst="rect">
            <a:avLst/>
          </a:prstGeom>
        </p:spPr>
      </p:pic>
      <p:sp>
        <p:nvSpPr>
          <p:cNvPr id="11" name="Rectángulo 10">
            <a:extLst>
              <a:ext uri="{FF2B5EF4-FFF2-40B4-BE49-F238E27FC236}">
                <a16:creationId xmlns:a16="http://schemas.microsoft.com/office/drawing/2014/main" id="{3C218E2A-C60E-6F4A-9507-91F36744AB0C}"/>
              </a:ext>
            </a:extLst>
          </p:cNvPr>
          <p:cNvSpPr/>
          <p:nvPr/>
        </p:nvSpPr>
        <p:spPr>
          <a:xfrm>
            <a:off x="8406181" y="150453"/>
            <a:ext cx="3377832"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PONENTE</a:t>
            </a:r>
          </a:p>
        </p:txBody>
      </p:sp>
      <p:sp>
        <p:nvSpPr>
          <p:cNvPr id="12" name="Rectángulo 11">
            <a:extLst>
              <a:ext uri="{FF2B5EF4-FFF2-40B4-BE49-F238E27FC236}">
                <a16:creationId xmlns:a16="http://schemas.microsoft.com/office/drawing/2014/main" id="{8ADD097E-70A3-6A43-A161-707F1495958A}"/>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1948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6096001" y="150453"/>
            <a:ext cx="5686426"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CONTEXTO</a:t>
            </a:r>
          </a:p>
        </p:txBody>
      </p:sp>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1268413"/>
            <a:ext cx="5686426" cy="430887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El proyecto</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Explica el contexto de la presentación, el motivo por el que vas a presentar el modelo de negocio de la empresa. Da a conocer cuales son los objetivos que se persiguen.</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Explica si el modelo a presentar o a realizar es el actual de la empresa, el futuro o consiste en una variación debido a un cambio estratégico.</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Esta metodología es perfecta para definir, presentar y dar a conocer nuevos modelos de negocio y </a:t>
            </a:r>
            <a:r>
              <a:rPr lang="es-ES" sz="1600" dirty="0" err="1">
                <a:latin typeface="Arial" panose="020B0604020202020204" pitchFamily="34" charset="0"/>
                <a:cs typeface="Arial" panose="020B0604020202020204" pitchFamily="34" charset="0"/>
              </a:rPr>
              <a:t>startups</a:t>
            </a:r>
            <a:r>
              <a:rPr lang="es-ES" sz="1600" dirty="0">
                <a:latin typeface="Arial" panose="020B0604020202020204" pitchFamily="34" charset="0"/>
                <a:cs typeface="Arial" panose="020B0604020202020204" pitchFamily="34" charset="0"/>
              </a:rPr>
              <a:t>.</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Esta plantilla de presentación puede usarse para la realización de un taller en equipo para la definición del modelo de negocio mediante la metodología del “Business </a:t>
            </a:r>
            <a:r>
              <a:rPr lang="es-ES" sz="1600" dirty="0" err="1">
                <a:latin typeface="Arial" panose="020B0604020202020204" pitchFamily="34" charset="0"/>
                <a:cs typeface="Arial" panose="020B0604020202020204" pitchFamily="34" charset="0"/>
              </a:rPr>
              <a:t>model</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generation</a:t>
            </a:r>
            <a:r>
              <a:rPr lang="es-ES" sz="1600" dirty="0">
                <a:latin typeface="Arial" panose="020B0604020202020204" pitchFamily="34" charset="0"/>
                <a:cs typeface="Arial" panose="020B0604020202020204" pitchFamily="34" charset="0"/>
              </a:rPr>
              <a:t>” de </a:t>
            </a:r>
            <a:r>
              <a:rPr lang="es-ES" sz="1600" dirty="0" err="1">
                <a:latin typeface="Arial" panose="020B0604020202020204" pitchFamily="34" charset="0"/>
                <a:cs typeface="Arial" panose="020B0604020202020204" pitchFamily="34" charset="0"/>
              </a:rPr>
              <a:t>Osterwalder</a:t>
            </a:r>
            <a:r>
              <a:rPr lang="es-ES" sz="1600" dirty="0">
                <a:latin typeface="Arial" panose="020B0604020202020204" pitchFamily="34" charset="0"/>
                <a:cs typeface="Arial" panose="020B0604020202020204" pitchFamily="34" charset="0"/>
              </a:rPr>
              <a:t>.</a:t>
            </a:r>
          </a:p>
        </p:txBody>
      </p:sp>
      <p:pic>
        <p:nvPicPr>
          <p:cNvPr id="3" name="Imagen 2">
            <a:extLst>
              <a:ext uri="{FF2B5EF4-FFF2-40B4-BE49-F238E27FC236}">
                <a16:creationId xmlns:a16="http://schemas.microsoft.com/office/drawing/2014/main" id="{81E61CB0-D029-3745-8B08-C3C618CCAC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18151"/>
            <a:ext cx="5527755" cy="3790574"/>
          </a:xfrm>
          <a:prstGeom prst="rect">
            <a:avLst/>
          </a:prstGeom>
        </p:spPr>
      </p:pic>
    </p:spTree>
    <p:extLst>
      <p:ext uri="{BB962C8B-B14F-4D97-AF65-F5344CB8AC3E}">
        <p14:creationId xmlns:p14="http://schemas.microsoft.com/office/powerpoint/2010/main" val="231210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6096001" y="150453"/>
            <a:ext cx="5686426"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METODOLOGÍA</a:t>
            </a:r>
          </a:p>
        </p:txBody>
      </p:sp>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1268413"/>
            <a:ext cx="5504329" cy="3570208"/>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Creación del modelos de negocio</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La metodología esta basada en "</a:t>
            </a:r>
            <a:r>
              <a:rPr lang="es-ES" sz="1600" dirty="0" err="1">
                <a:latin typeface="Arial" panose="020B0604020202020204" pitchFamily="34" charset="0"/>
                <a:cs typeface="Arial" panose="020B0604020202020204" pitchFamily="34" charset="0"/>
              </a:rPr>
              <a:t>The</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business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model</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canvas</a:t>
            </a:r>
            <a:r>
              <a:rPr lang="es-ES" sz="1600" dirty="0">
                <a:latin typeface="Arial" panose="020B0604020202020204" pitchFamily="34" charset="0"/>
                <a:cs typeface="Arial" panose="020B0604020202020204" pitchFamily="34" charset="0"/>
              </a:rPr>
              <a:t>", creado por Alexander </a:t>
            </a:r>
            <a:r>
              <a:rPr lang="es-ES" sz="1600" dirty="0" err="1">
                <a:latin typeface="Arial" panose="020B0604020202020204" pitchFamily="34" charset="0"/>
                <a:cs typeface="Arial" panose="020B0604020202020204" pitchFamily="34" charset="0"/>
              </a:rPr>
              <a:t>Osterwalder</a:t>
            </a:r>
            <a:r>
              <a:rPr lang="es-ES" sz="1600" dirty="0">
                <a:latin typeface="Arial" panose="020B0604020202020204" pitchFamily="34" charset="0"/>
                <a:cs typeface="Arial" panose="020B0604020202020204" pitchFamily="34" charset="0"/>
              </a:rPr>
              <a:t> &amp; Yves </a:t>
            </a:r>
            <a:r>
              <a:rPr lang="es-ES" sz="1600" dirty="0" err="1">
                <a:latin typeface="Arial" panose="020B0604020202020204" pitchFamily="34" charset="0"/>
                <a:cs typeface="Arial" panose="020B0604020202020204" pitchFamily="34" charset="0"/>
              </a:rPr>
              <a:t>Pigneur</a:t>
            </a:r>
            <a:r>
              <a:rPr lang="es-ES" sz="1600" dirty="0">
                <a:latin typeface="Arial" panose="020B0604020202020204" pitchFamily="34" charset="0"/>
                <a:cs typeface="Arial" panose="020B0604020202020204" pitchFamily="34" charset="0"/>
              </a:rPr>
              <a:t>, una herramienta que nos permite diseñar de forma sencilla y muy gráfica el modelo de negocio de la empresa. </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El diagrama de modelos de negocio o </a:t>
            </a:r>
            <a:r>
              <a:rPr lang="es-ES" sz="1600" dirty="0" err="1">
                <a:latin typeface="Arial" panose="020B0604020202020204" pitchFamily="34" charset="0"/>
                <a:cs typeface="Arial" panose="020B0604020202020204" pitchFamily="34" charset="0"/>
              </a:rPr>
              <a:t>business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model</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canvas</a:t>
            </a:r>
            <a:r>
              <a:rPr lang="es-ES" sz="1600" dirty="0">
                <a:latin typeface="Arial" panose="020B0604020202020204" pitchFamily="34" charset="0"/>
                <a:cs typeface="Arial" panose="020B0604020202020204" pitchFamily="34" charset="0"/>
              </a:rPr>
              <a:t> nos ayuda a diseñar el modelo de negocio de forma visual.  Es una buena herramienta para conceptualizar el modelo de negocio de una empresa, y un punto de partida para diseñar nuevos escenarios y variaciones de un modelo inicial.</a:t>
            </a:r>
          </a:p>
        </p:txBody>
      </p:sp>
      <p:pic>
        <p:nvPicPr>
          <p:cNvPr id="6" name="Picture 2" descr="Generación de Modelos de Negocio – Andy Garcia">
            <a:extLst>
              <a:ext uri="{FF2B5EF4-FFF2-40B4-BE49-F238E27FC236}">
                <a16:creationId xmlns:a16="http://schemas.microsoft.com/office/drawing/2014/main" id="{0DF6F9A5-132B-DB45-BE81-4AD86C948A1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7988" y="1454162"/>
            <a:ext cx="3949675" cy="394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5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n 11">
            <a:extLst>
              <a:ext uri="{FF2B5EF4-FFF2-40B4-BE49-F238E27FC236}">
                <a16:creationId xmlns:a16="http://schemas.microsoft.com/office/drawing/2014/main" id="{1ED231B6-D3EC-CA48-B700-91503963B82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7988" y="2293361"/>
            <a:ext cx="5004697" cy="248264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AFE1C50-3C38-3D47-81C9-3211CF63E629}"/>
              </a:ext>
            </a:extLst>
          </p:cNvPr>
          <p:cNvSpPr txBox="1"/>
          <p:nvPr/>
        </p:nvSpPr>
        <p:spPr>
          <a:xfrm>
            <a:off x="6094414" y="920621"/>
            <a:ext cx="5688013" cy="5016758"/>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Construir el modelo de negocio</a:t>
            </a:r>
          </a:p>
          <a:p>
            <a:endParaRPr lang="es-ES" sz="14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La mejor manera de definir un modelo de negocio es dividirlo en módulos básicos que reflejen la lógica que sigue una empresa para conseguir ingresos.</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Estos módulos están relacionados entre si, y un cambio en uno de ellos puede afectar a otros módulos o bloques del modelo de negocio. El diagrama nos propone 9 bloques sobre los que trabajar y definir nuestro modelo de negocio.</a:t>
            </a:r>
          </a:p>
          <a:p>
            <a:endParaRPr lang="es-ES" sz="1600" dirty="0">
              <a:latin typeface="Arial" panose="020B0604020202020204" pitchFamily="34" charset="0"/>
              <a:cs typeface="Arial" panose="020B0604020202020204" pitchFamily="34" charset="0"/>
            </a:endParaRPr>
          </a:p>
          <a:p>
            <a:pPr marL="800100" lvl="1" indent="-342900">
              <a:buFont typeface="+mj-lt"/>
              <a:buAutoNum type="arabicPeriod"/>
            </a:pPr>
            <a:r>
              <a:rPr lang="es-ES" sz="1600" dirty="0">
                <a:latin typeface="Arial" panose="020B0604020202020204" pitchFamily="34" charset="0"/>
                <a:cs typeface="Arial" panose="020B0604020202020204" pitchFamily="34" charset="0"/>
              </a:rPr>
              <a:t>Segmentos de clientes</a:t>
            </a:r>
          </a:p>
          <a:p>
            <a:pPr marL="800100" lvl="1" indent="-342900">
              <a:buFont typeface="+mj-lt"/>
              <a:buAutoNum type="arabicPeriod"/>
            </a:pPr>
            <a:r>
              <a:rPr lang="es-ES" sz="1600" dirty="0">
                <a:latin typeface="Arial" panose="020B0604020202020204" pitchFamily="34" charset="0"/>
                <a:cs typeface="Arial" panose="020B0604020202020204" pitchFamily="34" charset="0"/>
              </a:rPr>
              <a:t>Propuesta de valor</a:t>
            </a:r>
          </a:p>
          <a:p>
            <a:pPr marL="800100" lvl="1" indent="-342900">
              <a:buFont typeface="+mj-lt"/>
              <a:buAutoNum type="arabicPeriod"/>
            </a:pPr>
            <a:r>
              <a:rPr lang="es-ES" sz="1600" dirty="0">
                <a:latin typeface="Arial" panose="020B0604020202020204" pitchFamily="34" charset="0"/>
                <a:cs typeface="Arial" panose="020B0604020202020204" pitchFamily="34" charset="0"/>
              </a:rPr>
              <a:t>El canal</a:t>
            </a:r>
          </a:p>
          <a:p>
            <a:pPr marL="800100" lvl="1" indent="-342900">
              <a:buFont typeface="+mj-lt"/>
              <a:buAutoNum type="arabicPeriod"/>
            </a:pPr>
            <a:r>
              <a:rPr lang="es-ES" sz="1600" dirty="0">
                <a:latin typeface="Arial" panose="020B0604020202020204" pitchFamily="34" charset="0"/>
                <a:cs typeface="Arial" panose="020B0604020202020204" pitchFamily="34" charset="0"/>
              </a:rPr>
              <a:t>Relación con el cliente</a:t>
            </a:r>
          </a:p>
          <a:p>
            <a:pPr marL="800100" lvl="1" indent="-342900">
              <a:buFont typeface="+mj-lt"/>
              <a:buAutoNum type="arabicPeriod"/>
            </a:pPr>
            <a:r>
              <a:rPr lang="es-ES" sz="1600" dirty="0">
                <a:latin typeface="Arial" panose="020B0604020202020204" pitchFamily="34" charset="0"/>
                <a:cs typeface="Arial" panose="020B0604020202020204" pitchFamily="34" charset="0"/>
              </a:rPr>
              <a:t>Ingresos</a:t>
            </a:r>
          </a:p>
          <a:p>
            <a:pPr marL="800100" lvl="1" indent="-342900">
              <a:buFont typeface="+mj-lt"/>
              <a:buAutoNum type="arabicPeriod"/>
            </a:pPr>
            <a:r>
              <a:rPr lang="es-ES" sz="1600" dirty="0">
                <a:latin typeface="Arial" panose="020B0604020202020204" pitchFamily="34" charset="0"/>
                <a:cs typeface="Arial" panose="020B0604020202020204" pitchFamily="34" charset="0"/>
              </a:rPr>
              <a:t>Recursos clave</a:t>
            </a:r>
          </a:p>
          <a:p>
            <a:pPr marL="800100" lvl="1" indent="-342900">
              <a:buFont typeface="+mj-lt"/>
              <a:buAutoNum type="arabicPeriod"/>
            </a:pPr>
            <a:r>
              <a:rPr lang="es-ES" sz="1600" dirty="0">
                <a:latin typeface="Arial" panose="020B0604020202020204" pitchFamily="34" charset="0"/>
                <a:cs typeface="Arial" panose="020B0604020202020204" pitchFamily="34" charset="0"/>
              </a:rPr>
              <a:t>Actividades clave</a:t>
            </a:r>
          </a:p>
          <a:p>
            <a:pPr marL="800100" lvl="1" indent="-342900">
              <a:buFont typeface="+mj-lt"/>
              <a:buAutoNum type="arabicPeriod"/>
            </a:pPr>
            <a:r>
              <a:rPr lang="es-ES" sz="1600" dirty="0">
                <a:latin typeface="Arial" panose="020B0604020202020204" pitchFamily="34" charset="0"/>
                <a:cs typeface="Arial" panose="020B0604020202020204" pitchFamily="34" charset="0"/>
              </a:rPr>
              <a:t>Aliados</a:t>
            </a:r>
          </a:p>
          <a:p>
            <a:pPr marL="800100" lvl="1" indent="-342900">
              <a:buFont typeface="+mj-lt"/>
              <a:buAutoNum type="arabicPeriod"/>
            </a:pPr>
            <a:r>
              <a:rPr lang="es-ES" sz="1600" dirty="0">
                <a:latin typeface="Arial" panose="020B0604020202020204" pitchFamily="34" charset="0"/>
                <a:cs typeface="Arial" panose="020B0604020202020204" pitchFamily="34" charset="0"/>
              </a:rPr>
              <a:t>Gastos</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3"/>
          <a:stretch>
            <a:fillRect/>
          </a:stretch>
        </p:blipFill>
        <p:spPr>
          <a:xfrm>
            <a:off x="250400" y="227913"/>
            <a:ext cx="1079500" cy="368300"/>
          </a:xfrm>
          <a:prstGeom prst="rect">
            <a:avLst/>
          </a:prstGeom>
        </p:spPr>
      </p:pic>
      <p:sp>
        <p:nvSpPr>
          <p:cNvPr id="6" name="Rectángulo 5">
            <a:extLst>
              <a:ext uri="{FF2B5EF4-FFF2-40B4-BE49-F238E27FC236}">
                <a16:creationId xmlns:a16="http://schemas.microsoft.com/office/drawing/2014/main" id="{DBD876F7-E4AE-284D-B598-EFE6A0BC0965}"/>
              </a:ext>
            </a:extLst>
          </p:cNvPr>
          <p:cNvSpPr/>
          <p:nvPr/>
        </p:nvSpPr>
        <p:spPr>
          <a:xfrm>
            <a:off x="6096001" y="150453"/>
            <a:ext cx="5686426"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METODOLOGÍA</a:t>
            </a:r>
          </a:p>
        </p:txBody>
      </p:sp>
      <p:sp>
        <p:nvSpPr>
          <p:cNvPr id="7" name="Rectángulo 6">
            <a:extLst>
              <a:ext uri="{FF2B5EF4-FFF2-40B4-BE49-F238E27FC236}">
                <a16:creationId xmlns:a16="http://schemas.microsoft.com/office/drawing/2014/main" id="{E0C33CAC-5D86-6546-BE9F-93D3B4341635}"/>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64291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4465243" y="150453"/>
            <a:ext cx="7317183"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EL MODELO DE NEGOCIO</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11">
            <a:extLst>
              <a:ext uri="{FF2B5EF4-FFF2-40B4-BE49-F238E27FC236}">
                <a16:creationId xmlns:a16="http://schemas.microsoft.com/office/drawing/2014/main" id="{138958F0-0836-3C49-B6DD-5AE74D4D0C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43810" y="2136802"/>
            <a:ext cx="5209815" cy="258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4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FADF01E-E3D4-2C49-8E39-915CD173E175}"/>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952E11BF-B35B-3B40-A36F-8312DD5042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091" y="936914"/>
            <a:ext cx="4860958" cy="2977724"/>
          </a:xfrm>
          <a:prstGeom prst="rect">
            <a:avLst/>
          </a:prstGeom>
        </p:spPr>
      </p:pic>
      <p:sp>
        <p:nvSpPr>
          <p:cNvPr id="5" name="Rectángulo 4">
            <a:extLst>
              <a:ext uri="{FF2B5EF4-FFF2-40B4-BE49-F238E27FC236}">
                <a16:creationId xmlns:a16="http://schemas.microsoft.com/office/drawing/2014/main" id="{72371E9F-3783-864C-A263-5B6B5C15C318}"/>
              </a:ext>
            </a:extLst>
          </p:cNvPr>
          <p:cNvSpPr/>
          <p:nvPr/>
        </p:nvSpPr>
        <p:spPr>
          <a:xfrm>
            <a:off x="8406181" y="150453"/>
            <a:ext cx="3376245"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CLIENTES</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3"/>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8050"/>
            <a:ext cx="5686426"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1. Segmentos de mercado</a:t>
            </a:r>
            <a:endParaRPr lang="es-ES" sz="16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268413"/>
            <a:ext cx="5686426" cy="2769989"/>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Los clientes son el centro de cualquier modelo de negocio, porque sin clientes no hay negocio. Lo ideal es buscar un nicho, cuanto más pequeño y vertical mejor. Un nicho resuelve la necesidad de un grupo muy concreto de personas, normalmente no muy bien atendido, con lo cual suele estar dispuesto a pagar un precio justo por las soluciones que se les ofrece.</a:t>
            </a: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Lista y describe los principales segmentos de clientes a los que quieres dirigir tu propuesta. Piensa que tienes que conocer sus necesidades y tienes que poder conectar con ellos. Un segmento esta bien, más de tres puede ser muy difícil.</a:t>
            </a:r>
          </a:p>
        </p:txBody>
      </p:sp>
      <p:sp>
        <p:nvSpPr>
          <p:cNvPr id="6" name="CuadroTexto 5">
            <a:extLst>
              <a:ext uri="{FF2B5EF4-FFF2-40B4-BE49-F238E27FC236}">
                <a16:creationId xmlns:a16="http://schemas.microsoft.com/office/drawing/2014/main" id="{B2F4C401-EA27-D64D-A994-6FA75590E5C7}"/>
              </a:ext>
            </a:extLst>
          </p:cNvPr>
          <p:cNvSpPr txBox="1"/>
          <p:nvPr/>
        </p:nvSpPr>
        <p:spPr>
          <a:xfrm>
            <a:off x="630597" y="2778332"/>
            <a:ext cx="4288072" cy="553998"/>
          </a:xfrm>
          <a:prstGeom prst="rect">
            <a:avLst/>
          </a:prstGeom>
          <a:noFill/>
        </p:spPr>
        <p:txBody>
          <a:bodyPr wrap="square" rtlCol="0">
            <a:spAutoFit/>
          </a:bodyPr>
          <a:lstStyle/>
          <a:p>
            <a:r>
              <a:rPr lang="es-ES" sz="1600" b="1" dirty="0">
                <a:solidFill>
                  <a:srgbClr val="00B0F0"/>
                </a:solidFill>
                <a:latin typeface="Arial" panose="020B0604020202020204" pitchFamily="34" charset="0"/>
                <a:cs typeface="Arial" panose="020B0604020202020204" pitchFamily="34" charset="0"/>
              </a:rPr>
              <a:t>▸Segmento de cliente A:</a:t>
            </a:r>
          </a:p>
          <a:p>
            <a:pPr marL="179388"/>
            <a:r>
              <a:rPr lang="es-ES" sz="1400" dirty="0">
                <a:solidFill>
                  <a:srgbClr val="00B0F0"/>
                </a:solidFill>
                <a:latin typeface="Arial" panose="020B0604020202020204" pitchFamily="34" charset="0"/>
                <a:cs typeface="Arial" panose="020B0604020202020204" pitchFamily="34" charset="0"/>
              </a:rPr>
              <a:t>Breve descripción de tipo de cliente seleccionado</a:t>
            </a:r>
          </a:p>
        </p:txBody>
      </p:sp>
      <p:sp>
        <p:nvSpPr>
          <p:cNvPr id="14" name="CuadroTexto 13">
            <a:extLst>
              <a:ext uri="{FF2B5EF4-FFF2-40B4-BE49-F238E27FC236}">
                <a16:creationId xmlns:a16="http://schemas.microsoft.com/office/drawing/2014/main" id="{F6DA3EAD-A6C8-514D-9697-6D1336A3877D}"/>
              </a:ext>
            </a:extLst>
          </p:cNvPr>
          <p:cNvSpPr txBox="1"/>
          <p:nvPr/>
        </p:nvSpPr>
        <p:spPr>
          <a:xfrm>
            <a:off x="630597" y="3717852"/>
            <a:ext cx="4288072" cy="553998"/>
          </a:xfrm>
          <a:prstGeom prst="rect">
            <a:avLst/>
          </a:prstGeom>
          <a:noFill/>
        </p:spPr>
        <p:txBody>
          <a:bodyPr wrap="square" rtlCol="0">
            <a:spAutoFit/>
          </a:bodyPr>
          <a:lstStyle/>
          <a:p>
            <a:r>
              <a:rPr lang="es-ES" sz="1600" b="1" dirty="0">
                <a:solidFill>
                  <a:srgbClr val="00B0F0"/>
                </a:solidFill>
                <a:latin typeface="Arial" panose="020B0604020202020204" pitchFamily="34" charset="0"/>
                <a:cs typeface="Arial" panose="020B0604020202020204" pitchFamily="34" charset="0"/>
              </a:rPr>
              <a:t>▸Segmento de cliente B:</a:t>
            </a:r>
          </a:p>
          <a:p>
            <a:pPr marL="179388"/>
            <a:r>
              <a:rPr lang="es-ES" sz="1400" dirty="0">
                <a:solidFill>
                  <a:srgbClr val="00B0F0"/>
                </a:solidFill>
                <a:latin typeface="Arial" panose="020B0604020202020204" pitchFamily="34" charset="0"/>
                <a:cs typeface="Arial" panose="020B0604020202020204" pitchFamily="34" charset="0"/>
              </a:rPr>
              <a:t>Breve descripción de tipo de cliente seleccionado</a:t>
            </a:r>
          </a:p>
        </p:txBody>
      </p:sp>
      <p:sp>
        <p:nvSpPr>
          <p:cNvPr id="15" name="CuadroTexto 14">
            <a:extLst>
              <a:ext uri="{FF2B5EF4-FFF2-40B4-BE49-F238E27FC236}">
                <a16:creationId xmlns:a16="http://schemas.microsoft.com/office/drawing/2014/main" id="{CC0E091F-6C86-3A45-83DC-737EB14F6004}"/>
              </a:ext>
            </a:extLst>
          </p:cNvPr>
          <p:cNvSpPr txBox="1"/>
          <p:nvPr/>
        </p:nvSpPr>
        <p:spPr>
          <a:xfrm>
            <a:off x="630597" y="4657373"/>
            <a:ext cx="4288072" cy="553998"/>
          </a:xfrm>
          <a:prstGeom prst="rect">
            <a:avLst/>
          </a:prstGeom>
          <a:noFill/>
        </p:spPr>
        <p:txBody>
          <a:bodyPr wrap="square" rtlCol="0">
            <a:spAutoFit/>
          </a:bodyPr>
          <a:lstStyle/>
          <a:p>
            <a:r>
              <a:rPr lang="es-ES" sz="1600" b="1" dirty="0">
                <a:solidFill>
                  <a:srgbClr val="00B0F0"/>
                </a:solidFill>
                <a:latin typeface="Arial" panose="020B0604020202020204" pitchFamily="34" charset="0"/>
                <a:cs typeface="Arial" panose="020B0604020202020204" pitchFamily="34" charset="0"/>
              </a:rPr>
              <a:t>▸Segmento de cliente C:</a:t>
            </a:r>
          </a:p>
          <a:p>
            <a:pPr marL="179388"/>
            <a:r>
              <a:rPr lang="es-ES" sz="1400" dirty="0">
                <a:solidFill>
                  <a:srgbClr val="00B0F0"/>
                </a:solidFill>
                <a:latin typeface="Arial" panose="020B0604020202020204" pitchFamily="34" charset="0"/>
                <a:cs typeface="Arial" panose="020B0604020202020204" pitchFamily="34" charset="0"/>
              </a:rPr>
              <a:t>Breve descripción de tipo de cliente seleccionado</a:t>
            </a:r>
          </a:p>
        </p:txBody>
      </p:sp>
      <p:pic>
        <p:nvPicPr>
          <p:cNvPr id="19" name="Imagen 18">
            <a:extLst>
              <a:ext uri="{FF2B5EF4-FFF2-40B4-BE49-F238E27FC236}">
                <a16:creationId xmlns:a16="http://schemas.microsoft.com/office/drawing/2014/main" id="{755A82D9-8080-ED4C-AAF1-643F0D887E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4642" y="4392411"/>
            <a:ext cx="3779322" cy="2315136"/>
          </a:xfrm>
          <a:prstGeom prst="rect">
            <a:avLst/>
          </a:prstGeom>
        </p:spPr>
      </p:pic>
    </p:spTree>
    <p:extLst>
      <p:ext uri="{BB962C8B-B14F-4D97-AF65-F5344CB8AC3E}">
        <p14:creationId xmlns:p14="http://schemas.microsoft.com/office/powerpoint/2010/main" val="317808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PROPUESTA DE VALOR</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3139"/>
            <a:ext cx="5582281"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2. La propuesta de valor</a:t>
            </a:r>
            <a:endParaRPr lang="es-ES" sz="16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268413"/>
            <a:ext cx="5688013" cy="2339102"/>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La propuesta es lo que ofreces a los clientes, lo que te hace diferente y aquello por lo que tu cliente está dispuesto a pagarte. Es lo que te diferencia de la competencia. Describe una propuesta concreta para cada segmento de cliente seleccionado.</a:t>
            </a: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Describe que vas ha ofrecer a cada segmento de cliente seleccionado. Piensa que sea algo comprensible, valorado por los clientes y que aporte una ventaja diferencial respecto a la situación actual.</a:t>
            </a:r>
          </a:p>
        </p:txBody>
      </p:sp>
      <p:sp>
        <p:nvSpPr>
          <p:cNvPr id="11" name="Rectángulo 10">
            <a:extLst>
              <a:ext uri="{FF2B5EF4-FFF2-40B4-BE49-F238E27FC236}">
                <a16:creationId xmlns:a16="http://schemas.microsoft.com/office/drawing/2014/main" id="{93FA22E3-39D6-AB42-A291-6BE33B627E02}"/>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gen 15">
            <a:extLst>
              <a:ext uri="{FF2B5EF4-FFF2-40B4-BE49-F238E27FC236}">
                <a16:creationId xmlns:a16="http://schemas.microsoft.com/office/drawing/2014/main" id="{B74C592F-22E1-5246-85CE-E2DAD79A2F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4241" y="4392411"/>
            <a:ext cx="3779322" cy="2315136"/>
          </a:xfrm>
          <a:prstGeom prst="rect">
            <a:avLst/>
          </a:prstGeom>
        </p:spPr>
      </p:pic>
      <p:pic>
        <p:nvPicPr>
          <p:cNvPr id="3" name="Imagen 2">
            <a:extLst>
              <a:ext uri="{FF2B5EF4-FFF2-40B4-BE49-F238E27FC236}">
                <a16:creationId xmlns:a16="http://schemas.microsoft.com/office/drawing/2014/main" id="{0AB99234-3D87-7B4D-A64D-CA83B14C11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104" y="934890"/>
            <a:ext cx="4863726" cy="3325246"/>
          </a:xfrm>
          <a:prstGeom prst="rect">
            <a:avLst/>
          </a:prstGeom>
        </p:spPr>
      </p:pic>
      <p:sp>
        <p:nvSpPr>
          <p:cNvPr id="17" name="CuadroTexto 16">
            <a:extLst>
              <a:ext uri="{FF2B5EF4-FFF2-40B4-BE49-F238E27FC236}">
                <a16:creationId xmlns:a16="http://schemas.microsoft.com/office/drawing/2014/main" id="{AA2D230E-AA10-6245-A8EC-EB4DCD245933}"/>
              </a:ext>
            </a:extLst>
          </p:cNvPr>
          <p:cNvSpPr txBox="1"/>
          <p:nvPr/>
        </p:nvSpPr>
        <p:spPr>
          <a:xfrm>
            <a:off x="617897" y="3921332"/>
            <a:ext cx="4288072" cy="1415772"/>
          </a:xfrm>
          <a:prstGeom prst="rect">
            <a:avLst/>
          </a:prstGeom>
          <a:noFill/>
        </p:spPr>
        <p:txBody>
          <a:bodyPr wrap="square" rtlCol="0">
            <a:spAutoFit/>
          </a:bodyPr>
          <a:lstStyle/>
          <a:p>
            <a:r>
              <a:rPr lang="es-ES" sz="1600" b="1" dirty="0">
                <a:solidFill>
                  <a:srgbClr val="00B0F0"/>
                </a:solidFill>
                <a:latin typeface="Arial" panose="020B0604020202020204" pitchFamily="34" charset="0"/>
                <a:cs typeface="Arial" panose="020B0604020202020204" pitchFamily="34" charset="0"/>
              </a:rPr>
              <a:t>▸Nombre de la propuesta de valor:</a:t>
            </a:r>
          </a:p>
          <a:p>
            <a:pPr marL="179388"/>
            <a:r>
              <a:rPr lang="es-ES" sz="1400" dirty="0">
                <a:solidFill>
                  <a:srgbClr val="00B0F0"/>
                </a:solidFill>
                <a:latin typeface="Arial" panose="020B0604020202020204" pitchFamily="34" charset="0"/>
                <a:cs typeface="Arial" panose="020B0604020202020204" pitchFamily="34" charset="0"/>
              </a:rPr>
              <a:t>Breve descripción de la propuesta de valor. Puede haber diferentes propuestas para cada tipo de cliente objetivo.</a:t>
            </a:r>
          </a:p>
          <a:p>
            <a:pPr marL="179388"/>
            <a:r>
              <a:rPr lang="es-ES" sz="1400" dirty="0">
                <a:solidFill>
                  <a:srgbClr val="00B0F0"/>
                </a:solidFill>
                <a:latin typeface="Arial" panose="020B0604020202020204" pitchFamily="34" charset="0"/>
                <a:cs typeface="Arial" panose="020B0604020202020204" pitchFamily="34" charset="0"/>
              </a:rPr>
              <a:t>Piensa en que sea comprensible para una persona que no conoce el proyecto.</a:t>
            </a:r>
          </a:p>
        </p:txBody>
      </p:sp>
    </p:spTree>
    <p:extLst>
      <p:ext uri="{BB962C8B-B14F-4D97-AF65-F5344CB8AC3E}">
        <p14:creationId xmlns:p14="http://schemas.microsoft.com/office/powerpoint/2010/main" val="34937257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1936</Words>
  <Application>Microsoft Macintosh PowerPoint</Application>
  <PresentationFormat>Panorámica</PresentationFormat>
  <Paragraphs>163</Paragraphs>
  <Slides>21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Montserrat</vt:lpstr>
      <vt:lpstr>source sans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51</cp:revision>
  <dcterms:created xsi:type="dcterms:W3CDTF">2021-03-04T15:34:22Z</dcterms:created>
  <dcterms:modified xsi:type="dcterms:W3CDTF">2021-06-11T08:48:10Z</dcterms:modified>
</cp:coreProperties>
</file>