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04" r:id="rId2"/>
    <p:sldId id="261" r:id="rId3"/>
    <p:sldId id="305" r:id="rId4"/>
    <p:sldId id="296" r:id="rId5"/>
    <p:sldId id="298" r:id="rId6"/>
    <p:sldId id="288" r:id="rId7"/>
    <p:sldId id="301" r:id="rId8"/>
    <p:sldId id="292" r:id="rId9"/>
    <p:sldId id="293" r:id="rId10"/>
    <p:sldId id="286" r:id="rId11"/>
    <p:sldId id="287" r:id="rId12"/>
    <p:sldId id="289" r:id="rId13"/>
    <p:sldId id="290" r:id="rId14"/>
    <p:sldId id="294" r:id="rId15"/>
    <p:sldId id="285" r:id="rId16"/>
    <p:sldId id="291" r:id="rId17"/>
    <p:sldId id="284" r:id="rId18"/>
    <p:sldId id="302" r:id="rId19"/>
    <p:sldId id="303" r:id="rId20"/>
    <p:sldId id="256" r:id="rId21"/>
    <p:sldId id="280"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72" userDrawn="1">
          <p15:clr>
            <a:srgbClr val="A4A3A4"/>
          </p15:clr>
        </p15:guide>
        <p15:guide id="4" pos="3160" userDrawn="1">
          <p15:clr>
            <a:srgbClr val="A4A3A4"/>
          </p15:clr>
        </p15:guide>
        <p15:guide id="5" orient="horz" pos="799" userDrawn="1">
          <p15:clr>
            <a:srgbClr val="A4A3A4"/>
          </p15:clr>
        </p15:guide>
        <p15:guide id="6" pos="7423" userDrawn="1">
          <p15:clr>
            <a:srgbClr val="A4A3A4"/>
          </p15:clr>
        </p15:guide>
        <p15:guide id="7" pos="257" userDrawn="1">
          <p15:clr>
            <a:srgbClr val="A4A3A4"/>
          </p15:clr>
        </p15:guide>
        <p15:guide id="8"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55"/>
    <p:restoredTop sz="97897"/>
  </p:normalViewPr>
  <p:slideViewPr>
    <p:cSldViewPr snapToGrid="0" snapToObjects="1" showGuides="1">
      <p:cViewPr varScale="1">
        <p:scale>
          <a:sx n="259" d="100"/>
          <a:sy n="259" d="100"/>
        </p:scale>
        <p:origin x="192" y="1624"/>
      </p:cViewPr>
      <p:guideLst>
        <p:guide orient="horz" pos="2160"/>
        <p:guide pos="3840"/>
        <p:guide orient="horz" pos="572"/>
        <p:guide pos="3160"/>
        <p:guide orient="horz" pos="799"/>
        <p:guide pos="7423"/>
        <p:guide pos="257"/>
        <p:guide orient="horz" pos="3974"/>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4E53A-242B-0A47-B0A3-9F71A4D9BCD6}" type="datetimeFigureOut">
              <a:rPr lang="es-ES" smtClean="0"/>
              <a:t>29/6/22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26CE8-FF0D-7041-AB48-997BE7A5F9E0}" type="slidenum">
              <a:rPr lang="es-ES" smtClean="0"/>
              <a:t>‹Nº›</a:t>
            </a:fld>
            <a:endParaRPr lang="es-ES"/>
          </a:p>
        </p:txBody>
      </p:sp>
    </p:spTree>
    <p:extLst>
      <p:ext uri="{BB962C8B-B14F-4D97-AF65-F5344CB8AC3E}">
        <p14:creationId xmlns:p14="http://schemas.microsoft.com/office/powerpoint/2010/main" val="202919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2"/>
        <p:cNvGrpSpPr/>
        <p:nvPr/>
      </p:nvGrpSpPr>
      <p:grpSpPr>
        <a:xfrm>
          <a:off x="0" y="0"/>
          <a:ext cx="0" cy="0"/>
          <a:chOff x="0" y="0"/>
          <a:chExt cx="0" cy="0"/>
        </a:xfrm>
      </p:grpSpPr>
      <p:sp>
        <p:nvSpPr>
          <p:cNvPr id="2283" name="Google Shape;2283;g6f9d974d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4" name="Google Shape;2284;g6f9d974d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992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creativecommons.org/licenses/by/4.0/deed.es"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F5B74B0-666F-064A-A989-33EE06033B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7571" y="6572144"/>
            <a:ext cx="655396" cy="174772"/>
          </a:xfrm>
          <a:prstGeom prst="rect">
            <a:avLst/>
          </a:prstGeom>
        </p:spPr>
      </p:pic>
      <p:sp>
        <p:nvSpPr>
          <p:cNvPr id="8" name="CuadroTexto 7">
            <a:extLst>
              <a:ext uri="{FF2B5EF4-FFF2-40B4-BE49-F238E27FC236}">
                <a16:creationId xmlns:a16="http://schemas.microsoft.com/office/drawing/2014/main" id="{17D1DA84-BE81-EF43-B793-E35CBCFDE4BD}"/>
              </a:ext>
            </a:extLst>
          </p:cNvPr>
          <p:cNvSpPr txBox="1"/>
          <p:nvPr userDrawn="1"/>
        </p:nvSpPr>
        <p:spPr>
          <a:xfrm>
            <a:off x="0" y="6389261"/>
            <a:ext cx="655396" cy="200055"/>
          </a:xfrm>
          <a:prstGeom prst="rect">
            <a:avLst/>
          </a:prstGeom>
          <a:noFill/>
        </p:spPr>
        <p:txBody>
          <a:bodyPr wrap="square" rtlCol="0">
            <a:spAutoFit/>
          </a:bodyPr>
          <a:lstStyle/>
          <a:p>
            <a:pPr algn="r"/>
            <a:r>
              <a:rPr lang="es-ES" sz="700" dirty="0">
                <a:solidFill>
                  <a:schemeClr val="bg1">
                    <a:lumMod val="50000"/>
                  </a:schemeClr>
                </a:solidFill>
              </a:rPr>
              <a:t>MADE WITH</a:t>
            </a:r>
          </a:p>
        </p:txBody>
      </p:sp>
    </p:spTree>
    <p:extLst>
      <p:ext uri="{BB962C8B-B14F-4D97-AF65-F5344CB8AC3E}">
        <p14:creationId xmlns:p14="http://schemas.microsoft.com/office/powerpoint/2010/main" val="276006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C14098D-0FA4-CD4A-98EB-9A68F744C73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D83F5817-4A89-1B47-99DA-E2B0ADAF1520}"/>
              </a:ext>
            </a:extLst>
          </p:cNvPr>
          <p:cNvSpPr txBox="1"/>
          <p:nvPr userDrawn="1"/>
        </p:nvSpPr>
        <p:spPr>
          <a:xfrm>
            <a:off x="3357360" y="4603442"/>
            <a:ext cx="6653843" cy="1692771"/>
          </a:xfrm>
          <a:prstGeom prst="rect">
            <a:avLst/>
          </a:prstGeom>
          <a:noFill/>
        </p:spPr>
        <p:txBody>
          <a:bodyPr wrap="square" lIns="72000" rtlCol="0">
            <a:spAutoFit/>
          </a:bodyPr>
          <a:lstStyle/>
          <a:p>
            <a:pPr marL="171450" indent="-166688"/>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Para utilizar esta plantilla, debe acreditar a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manteniendo la diapositiva de agradecimiento final. </a:t>
            </a:r>
          </a:p>
          <a:p>
            <a:pPr marL="171450" indent="-166688"/>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Tienes permiso para:</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Modificar esta plantilla.</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Úselo para proyectos tanto personales como comerciales.</a:t>
            </a:r>
          </a:p>
          <a:p>
            <a:pPr marL="171450" indent="-166688"/>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No tienes permitido:</a:t>
            </a:r>
          </a:p>
          <a:p>
            <a:pPr marL="628650" lvl="1" indent="-166688">
              <a:buFont typeface="Arial" panose="020B0604020202020204" pitchFamily="34" charset="0"/>
              <a:buChar char="•"/>
            </a:pP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Sublicenciar</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vender o alquilar cualquier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(o una versión modificada del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Distribuir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vontenido</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a menos que haya sido expresamente autorizado por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Incluir el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en una base de datos o archivo online.</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Ofrecer plantillas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(o versiones modificadas de las plantillas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 para descargar.</a:t>
            </a:r>
          </a:p>
          <a:p>
            <a:pPr marL="628650" lvl="1" indent="-166688">
              <a:buFont typeface="Arial" panose="020B0604020202020204" pitchFamily="34" charset="0"/>
              <a:buChar char="•"/>
            </a:pP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Adquirir los derechos de autor del contenido de </a:t>
            </a:r>
            <a:r>
              <a:rPr lang="es-ES" sz="800" dirty="0" err="1">
                <a:solidFill>
                  <a:schemeClr val="bg1">
                    <a:lumMod val="75000"/>
                  </a:schemeClr>
                </a:solidFill>
                <a:latin typeface="Arial" panose="020B0604020202020204" pitchFamily="34" charset="0"/>
                <a:ea typeface="Arial"/>
                <a:cs typeface="Arial" panose="020B0604020202020204" pitchFamily="34" charset="0"/>
                <a:sym typeface="Arial"/>
              </a:rPr>
              <a:t>Diapos.cloud</a:t>
            </a:r>
            <a:r>
              <a:rPr lang="es-ES" sz="800" dirty="0">
                <a:solidFill>
                  <a:schemeClr val="bg1">
                    <a:lumMod val="75000"/>
                  </a:schemeClr>
                </a:solidFill>
                <a:latin typeface="Arial" panose="020B0604020202020204" pitchFamily="34" charset="0"/>
                <a:ea typeface="Arial"/>
                <a:cs typeface="Arial" panose="020B0604020202020204" pitchFamily="34" charset="0"/>
                <a:sym typeface="Arial"/>
              </a:rPr>
              <a:t>.</a:t>
            </a:r>
          </a:p>
          <a:p>
            <a:pPr marL="461962" lvl="1"/>
            <a:endParaRPr lang="es-ES" sz="800" dirty="0">
              <a:solidFill>
                <a:schemeClr val="bg1">
                  <a:lumMod val="75000"/>
                </a:schemeClr>
              </a:solidFill>
              <a:latin typeface="Arial" panose="020B0604020202020204" pitchFamily="34" charset="0"/>
              <a:cs typeface="Arial" panose="020B0604020202020204" pitchFamily="34" charset="0"/>
              <a:sym typeface="Arial"/>
            </a:endParaRPr>
          </a:p>
          <a:p>
            <a:pPr marL="460375" lvl="1" indent="-455613"/>
            <a:r>
              <a:rPr lang="es-ES" sz="800" dirty="0">
                <a:solidFill>
                  <a:schemeClr val="bg1">
                    <a:lumMod val="75000"/>
                  </a:schemeClr>
                </a:solidFill>
                <a:latin typeface="Arial" panose="020B0604020202020204" pitchFamily="34" charset="0"/>
                <a:cs typeface="Arial" panose="020B0604020202020204" pitchFamily="34" charset="0"/>
                <a:sym typeface="Arial"/>
              </a:rPr>
              <a:t>Para obtener más información sobre la edición de diapositivas, lea nuestras preguntas frecuentes o visite </a:t>
            </a:r>
            <a:r>
              <a:rPr lang="es-ES" sz="800" dirty="0" err="1">
                <a:solidFill>
                  <a:schemeClr val="bg1">
                    <a:lumMod val="75000"/>
                  </a:schemeClr>
                </a:solidFill>
                <a:latin typeface="Arial" panose="020B0604020202020204" pitchFamily="34" charset="0"/>
                <a:cs typeface="Arial" panose="020B0604020202020204" pitchFamily="34" charset="0"/>
                <a:sym typeface="Arial"/>
              </a:rPr>
              <a:t>Diapos.cloud</a:t>
            </a:r>
            <a:endParaRPr lang="es-ES" sz="800" dirty="0">
              <a:solidFill>
                <a:schemeClr val="bg1">
                  <a:lumMod val="75000"/>
                </a:schemeClr>
              </a:solidFill>
              <a:latin typeface="Arial" panose="020B0604020202020204" pitchFamily="34" charset="0"/>
              <a:cs typeface="Arial" panose="020B0604020202020204" pitchFamily="34" charset="0"/>
              <a:sym typeface="Arial"/>
            </a:endParaRPr>
          </a:p>
          <a:p>
            <a:pPr marL="461962" lvl="1"/>
            <a:endParaRPr lang="es-ES" sz="800" dirty="0">
              <a:solidFill>
                <a:schemeClr val="bg1">
                  <a:lumMod val="75000"/>
                </a:schemeClr>
              </a:solidFill>
              <a:latin typeface="Arial" panose="020B0604020202020204" pitchFamily="34" charset="0"/>
              <a:cs typeface="Arial" panose="020B0604020202020204" pitchFamily="34" charset="0"/>
              <a:sym typeface="Arial"/>
            </a:endParaRPr>
          </a:p>
        </p:txBody>
      </p:sp>
      <p:pic>
        <p:nvPicPr>
          <p:cNvPr id="26" name="Imagen 25">
            <a:extLst>
              <a:ext uri="{FF2B5EF4-FFF2-40B4-BE49-F238E27FC236}">
                <a16:creationId xmlns:a16="http://schemas.microsoft.com/office/drawing/2014/main" id="{54E0F150-57BB-0647-9BF2-AB194604B7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5854" y="415951"/>
            <a:ext cx="1696463" cy="452390"/>
          </a:xfrm>
          <a:prstGeom prst="rect">
            <a:avLst/>
          </a:prstGeom>
        </p:spPr>
      </p:pic>
      <p:pic>
        <p:nvPicPr>
          <p:cNvPr id="27" name="Picture 4" descr="Licencia Creative Commons">
            <a:extLst>
              <a:ext uri="{FF2B5EF4-FFF2-40B4-BE49-F238E27FC236}">
                <a16:creationId xmlns:a16="http://schemas.microsoft.com/office/drawing/2014/main" id="{200E0FAB-AEAE-FF40-885E-AD2C41F240A9}"/>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438265" y="4117523"/>
            <a:ext cx="537424" cy="189320"/>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27">
            <a:extLst>
              <a:ext uri="{FF2B5EF4-FFF2-40B4-BE49-F238E27FC236}">
                <a16:creationId xmlns:a16="http://schemas.microsoft.com/office/drawing/2014/main" id="{9DB81071-9536-2C4E-8957-71D09451D51F}"/>
              </a:ext>
            </a:extLst>
          </p:cNvPr>
          <p:cNvSpPr/>
          <p:nvPr userDrawn="1"/>
        </p:nvSpPr>
        <p:spPr>
          <a:xfrm>
            <a:off x="3357360" y="4337427"/>
            <a:ext cx="2967488" cy="200055"/>
          </a:xfrm>
          <a:prstGeom prst="rect">
            <a:avLst/>
          </a:prstGeom>
        </p:spPr>
        <p:txBody>
          <a:bodyPr wrap="square">
            <a:spAutoFit/>
          </a:bodyPr>
          <a:lstStyle/>
          <a:p>
            <a:r>
              <a:rPr lang="es-ES" sz="700" b="0" i="0" dirty="0">
                <a:solidFill>
                  <a:schemeClr val="bg1">
                    <a:lumMod val="75000"/>
                  </a:schemeClr>
                </a:solidFill>
                <a:effectLst/>
                <a:latin typeface="Source Sans Pro" panose="020B0503030403020204" pitchFamily="34" charset="0"/>
              </a:rPr>
              <a:t>Esta obra está bajo una </a:t>
            </a:r>
            <a:r>
              <a:rPr lang="es-ES" sz="700" b="0" i="0" u="none" strike="noStrike" dirty="0">
                <a:solidFill>
                  <a:schemeClr val="bg1">
                    <a:lumMod val="75000"/>
                  </a:schemeClr>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Licencia Creative Commons Atribución 4.0</a:t>
            </a:r>
            <a:endParaRPr lang="es-ES" sz="700" dirty="0">
              <a:solidFill>
                <a:schemeClr val="bg1">
                  <a:lumMod val="75000"/>
                </a:schemeClr>
              </a:solidFill>
            </a:endParaRPr>
          </a:p>
        </p:txBody>
      </p:sp>
      <p:pic>
        <p:nvPicPr>
          <p:cNvPr id="29" name="Picture 6">
            <a:extLst>
              <a:ext uri="{FF2B5EF4-FFF2-40B4-BE49-F238E27FC236}">
                <a16:creationId xmlns:a16="http://schemas.microsoft.com/office/drawing/2014/main" id="{262F7FD2-6A8E-1244-BDE4-3706E4C077BE}"/>
              </a:ext>
            </a:extLst>
          </p:cNvPr>
          <p:cNvPicPr>
            <a:picLocks noChangeAspect="1" noChangeArrowheads="1"/>
          </p:cNvPicPr>
          <p:nvPr userDrawn="1"/>
        </p:nvPicPr>
        <p:blipFill>
          <a:blip r:embed="rId5"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1846944" y="6411046"/>
            <a:ext cx="197002" cy="1970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c logo">
            <a:extLst>
              <a:ext uri="{FF2B5EF4-FFF2-40B4-BE49-F238E27FC236}">
                <a16:creationId xmlns:a16="http://schemas.microsoft.com/office/drawing/2014/main" id="{E688AE43-B6D8-8747-8446-1466D2F3E791}"/>
              </a:ext>
            </a:extLst>
          </p:cNvPr>
          <p:cNvPicPr>
            <a:picLocks noChangeAspect="1" noChangeArrowheads="1"/>
          </p:cNvPicPr>
          <p:nvPr userDrawn="1"/>
        </p:nvPicPr>
        <p:blipFill>
          <a:blip r:embed="rId6"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1582990" y="6411046"/>
            <a:ext cx="197002" cy="197002"/>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30">
            <a:extLst>
              <a:ext uri="{FF2B5EF4-FFF2-40B4-BE49-F238E27FC236}">
                <a16:creationId xmlns:a16="http://schemas.microsoft.com/office/drawing/2014/main" id="{EA7F0F84-7B90-0F4D-901F-DF0E3F5155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59040" y="4129155"/>
            <a:ext cx="692499" cy="184666"/>
          </a:xfrm>
          <a:prstGeom prst="rect">
            <a:avLst/>
          </a:prstGeom>
        </p:spPr>
      </p:pic>
      <p:sp>
        <p:nvSpPr>
          <p:cNvPr id="32" name="Google Shape;594;p24">
            <a:extLst>
              <a:ext uri="{FF2B5EF4-FFF2-40B4-BE49-F238E27FC236}">
                <a16:creationId xmlns:a16="http://schemas.microsoft.com/office/drawing/2014/main" id="{BB912BC6-69E1-4849-A135-0FDDFD811878}"/>
              </a:ext>
            </a:extLst>
          </p:cNvPr>
          <p:cNvSpPr txBox="1">
            <a:spLocks/>
          </p:cNvSpPr>
          <p:nvPr userDrawn="1"/>
        </p:nvSpPr>
        <p:spPr>
          <a:xfrm>
            <a:off x="3357359" y="1650305"/>
            <a:ext cx="7919050" cy="2200572"/>
          </a:xfrm>
          <a:prstGeom prst="rect">
            <a:avLst/>
          </a:prstGeom>
        </p:spPr>
        <p:txBody>
          <a:bodyPr spcFirstLastPara="1" vert="horz" wrap="square" lIns="91425" tIns="91425" rIns="91425" bIns="91425" rtlCol="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000"/>
              </a:spcAft>
              <a:buClr>
                <a:schemeClr val="dk1"/>
              </a:buClr>
              <a:buSzPts val="1100"/>
            </a:pPr>
            <a:r>
              <a:rPr lang="es-ES" sz="1000" dirty="0">
                <a:latin typeface="Arial" panose="020B0604020202020204" pitchFamily="34" charset="0"/>
                <a:cs typeface="Arial" panose="020B0604020202020204" pitchFamily="34" charset="0"/>
              </a:rPr>
              <a:t>Esto es lo que encontrará en esta plantilla de </a:t>
            </a:r>
            <a:r>
              <a:rPr lang="es-ES" sz="1000" dirty="0" err="1">
                <a:highlight>
                  <a:srgbClr val="FFFF00"/>
                </a:highlight>
                <a:latin typeface="Arial" panose="020B0604020202020204" pitchFamily="34" charset="0"/>
                <a:cs typeface="Arial" panose="020B0604020202020204" pitchFamily="34" charset="0"/>
              </a:rPr>
              <a:t>Diapos.Cloud</a:t>
            </a:r>
            <a:r>
              <a:rPr lang="es-ES" sz="1000" dirty="0">
                <a:latin typeface="Arial" panose="020B0604020202020204" pitchFamily="34" charset="0"/>
                <a:cs typeface="Arial" panose="020B0604020202020204" pitchFamily="34" charset="0"/>
              </a:rPr>
              <a:t>:</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Una presentación de diapositivas basada en una metodología o una temática que se puede adaptar fácilmente a tus necesidades. Para obtener más información sobre cómo editar la plantilla, visite </a:t>
            </a:r>
            <a:r>
              <a:rPr lang="es-ES" sz="1000" dirty="0" err="1">
                <a:highlight>
                  <a:srgbClr val="FFFF00"/>
                </a:highlight>
                <a:latin typeface="Arial" panose="020B0604020202020204" pitchFamily="34" charset="0"/>
                <a:cs typeface="Arial" panose="020B0604020202020204" pitchFamily="34" charset="0"/>
              </a:rPr>
              <a:t>Diapos.Cloud</a:t>
            </a:r>
            <a:r>
              <a:rPr lang="es-ES" sz="1000" dirty="0">
                <a:latin typeface="Arial" panose="020B0604020202020204" pitchFamily="34" charset="0"/>
                <a:cs typeface="Arial" panose="020B0604020202020204" pitchFamily="34" charset="0"/>
              </a:rPr>
              <a:t>.</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Cada plantilla de presentación cuenta con un índice de contenidos adecuado para realizar una presentación profesional.</a:t>
            </a:r>
          </a:p>
          <a:p>
            <a:pPr marL="171450" marR="0" lvl="0" indent="-171450" algn="l" defTabSz="914400" rtl="0" eaLnBrk="1" fontAlgn="auto" latinLnBrk="0" hangingPunct="1">
              <a:lnSpc>
                <a:spcPct val="90000"/>
              </a:lnSpc>
              <a:spcBef>
                <a:spcPts val="0"/>
              </a:spcBef>
              <a:spcAft>
                <a:spcPts val="1000"/>
              </a:spcAft>
              <a:buClr>
                <a:schemeClr val="dk1"/>
              </a:buClr>
              <a:buSzPts val="1100"/>
              <a:buFont typeface="Arial" panose="020B0604020202020204" pitchFamily="34" charset="0"/>
              <a:buChar char="•"/>
              <a:tabLst/>
              <a:defRPr/>
            </a:pPr>
            <a:r>
              <a:rPr lang="es-ES" sz="1000" dirty="0">
                <a:latin typeface="Arial" panose="020B0604020202020204" pitchFamily="34" charset="0"/>
                <a:cs typeface="Arial" panose="020B0604020202020204" pitchFamily="34" charset="0"/>
              </a:rPr>
              <a:t>La plantilla de presentación propone unas instrucciones para la facilitar la introducción de contenidos.</a:t>
            </a:r>
          </a:p>
          <a:p>
            <a:pPr marL="171450" indent="-171450" algn="l">
              <a:spcBef>
                <a:spcPts val="0"/>
              </a:spcBef>
              <a:spcAft>
                <a:spcPts val="1000"/>
              </a:spcAft>
              <a:buClr>
                <a:schemeClr val="dk1"/>
              </a:buClr>
              <a:buSzPts val="1100"/>
              <a:buFont typeface="Arial" panose="020B0604020202020204" pitchFamily="34" charset="0"/>
              <a:buChar char="•"/>
            </a:pPr>
            <a:r>
              <a:rPr lang="es-ES" sz="1000" dirty="0">
                <a:latin typeface="Arial" panose="020B0604020202020204" pitchFamily="34" charset="0"/>
                <a:cs typeface="Arial" panose="020B0604020202020204" pitchFamily="34" charset="0"/>
              </a:rPr>
              <a:t>En cada presentación se puede encontrar una variedad de imágenes e ilustraciones que son adecuadas para su uso en la presentación.</a:t>
            </a:r>
          </a:p>
          <a:p>
            <a:pPr marL="171450" marR="0" lvl="0" indent="-171450" algn="l" defTabSz="914400" rtl="0" eaLnBrk="1" fontAlgn="auto" latinLnBrk="0" hangingPunct="1">
              <a:lnSpc>
                <a:spcPct val="90000"/>
              </a:lnSpc>
              <a:spcBef>
                <a:spcPts val="0"/>
              </a:spcBef>
              <a:spcAft>
                <a:spcPts val="1000"/>
              </a:spcAft>
              <a:buClr>
                <a:schemeClr val="dk1"/>
              </a:buClr>
              <a:buSzPts val="1100"/>
              <a:buFont typeface="Arial" panose="020B0604020202020204" pitchFamily="34" charset="0"/>
              <a:buChar char="•"/>
              <a:tabLst/>
              <a:defRPr/>
            </a:pPr>
            <a:r>
              <a:rPr lang="es-ES" sz="1000" dirty="0">
                <a:latin typeface="Arial" panose="020B0604020202020204" pitchFamily="34" charset="0"/>
                <a:cs typeface="Arial" panose="020B0604020202020204" pitchFamily="34" charset="0"/>
              </a:rPr>
              <a:t>Una diapositiva final de agradecimiento con los créditos y enlace a recursos externo si fuera necesario, como fuentes, colores y recursos gráficos utilizados en la plantilla.</a:t>
            </a:r>
          </a:p>
        </p:txBody>
      </p:sp>
      <p:sp>
        <p:nvSpPr>
          <p:cNvPr id="33" name="Rectángulo 32">
            <a:extLst>
              <a:ext uri="{FF2B5EF4-FFF2-40B4-BE49-F238E27FC236}">
                <a16:creationId xmlns:a16="http://schemas.microsoft.com/office/drawing/2014/main" id="{2F33F11C-5D43-6B45-B505-DAFF90D31395}"/>
              </a:ext>
            </a:extLst>
          </p:cNvPr>
          <p:cNvSpPr/>
          <p:nvPr userDrawn="1"/>
        </p:nvSpPr>
        <p:spPr>
          <a:xfrm>
            <a:off x="3357361" y="1281167"/>
            <a:ext cx="3529684" cy="338554"/>
          </a:xfrm>
          <a:prstGeom prst="rect">
            <a:avLst/>
          </a:prstGeom>
        </p:spPr>
        <p:txBody>
          <a:bodyPr wrap="none">
            <a:spAutoFit/>
          </a:bodyPr>
          <a:lstStyle/>
          <a:p>
            <a:r>
              <a:rPr lang="es-ES" sz="1600" b="1" dirty="0">
                <a:latin typeface="Arial" panose="020B0604020202020204" pitchFamily="34" charset="0"/>
                <a:cs typeface="Arial" panose="020B0604020202020204" pitchFamily="34" charset="0"/>
              </a:rPr>
              <a:t>CONTENIDO DE ESTA PLANTILLA</a:t>
            </a:r>
          </a:p>
        </p:txBody>
      </p:sp>
      <p:sp>
        <p:nvSpPr>
          <p:cNvPr id="34" name="Rectángulo 33">
            <a:extLst>
              <a:ext uri="{FF2B5EF4-FFF2-40B4-BE49-F238E27FC236}">
                <a16:creationId xmlns:a16="http://schemas.microsoft.com/office/drawing/2014/main" id="{30570F82-8247-544B-9DDC-8829E30D2AD4}"/>
              </a:ext>
            </a:extLst>
          </p:cNvPr>
          <p:cNvSpPr/>
          <p:nvPr userDrawn="1"/>
        </p:nvSpPr>
        <p:spPr>
          <a:xfrm>
            <a:off x="3357361" y="1092096"/>
            <a:ext cx="1560042" cy="246221"/>
          </a:xfrm>
          <a:prstGeom prst="rect">
            <a:avLst/>
          </a:prstGeom>
        </p:spPr>
        <p:txBody>
          <a:bodyPr wrap="none">
            <a:spAutoFit/>
          </a:bodyPr>
          <a:lstStyle/>
          <a:p>
            <a:r>
              <a:rPr lang="es-ES" sz="1000" b="1" dirty="0">
                <a:solidFill>
                  <a:schemeClr val="bg1">
                    <a:lumMod val="85000"/>
                  </a:schemeClr>
                </a:solidFill>
                <a:latin typeface="Arial" panose="020B0604020202020204" pitchFamily="34" charset="0"/>
                <a:cs typeface="Arial" panose="020B0604020202020204" pitchFamily="34" charset="0"/>
              </a:rPr>
              <a:t>Leer antes de empezar</a:t>
            </a:r>
          </a:p>
        </p:txBody>
      </p:sp>
      <p:sp>
        <p:nvSpPr>
          <p:cNvPr id="35" name="Rectángulo 34">
            <a:extLst>
              <a:ext uri="{FF2B5EF4-FFF2-40B4-BE49-F238E27FC236}">
                <a16:creationId xmlns:a16="http://schemas.microsoft.com/office/drawing/2014/main" id="{1D6C3888-E112-3C46-85D0-7D3458DC4AEF}"/>
              </a:ext>
            </a:extLst>
          </p:cNvPr>
          <p:cNvSpPr/>
          <p:nvPr userDrawn="1"/>
        </p:nvSpPr>
        <p:spPr>
          <a:xfrm>
            <a:off x="1" y="6655448"/>
            <a:ext cx="12192000" cy="202552"/>
          </a:xfrm>
          <a:prstGeom prst="rect">
            <a:avLst/>
          </a:prstGeom>
          <a:pattFill prst="wdDnDiag">
            <a:fgClr>
              <a:schemeClr val="bg1">
                <a:lumMod val="75000"/>
              </a:schemeClr>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01D16D04-96AC-1F4E-A6C3-A52AB9E39622}"/>
              </a:ext>
            </a:extLst>
          </p:cNvPr>
          <p:cNvSpPr/>
          <p:nvPr userDrawn="1"/>
        </p:nvSpPr>
        <p:spPr>
          <a:xfrm>
            <a:off x="1" y="665"/>
            <a:ext cx="12192000" cy="202552"/>
          </a:xfrm>
          <a:prstGeom prst="rect">
            <a:avLst/>
          </a:prstGeom>
          <a:pattFill prst="wdDnDiag">
            <a:fgClr>
              <a:schemeClr val="bg1">
                <a:lumMod val="75000"/>
              </a:schemeClr>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7" name="Picture 2" descr="El principio de precaución - Ocularis">
            <a:extLst>
              <a:ext uri="{FF2B5EF4-FFF2-40B4-BE49-F238E27FC236}">
                <a16:creationId xmlns:a16="http://schemas.microsoft.com/office/drawing/2014/main" id="{8C94ADB4-2143-0244-BEE2-FA76292CEC2F}"/>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15591" y="1932916"/>
            <a:ext cx="1105666" cy="1017254"/>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a:extLst>
              <a:ext uri="{FF2B5EF4-FFF2-40B4-BE49-F238E27FC236}">
                <a16:creationId xmlns:a16="http://schemas.microsoft.com/office/drawing/2014/main" id="{F0C9236D-B9D0-EE46-A141-F4B8F52D7173}"/>
              </a:ext>
            </a:extLst>
          </p:cNvPr>
          <p:cNvSpPr txBox="1"/>
          <p:nvPr userDrawn="1"/>
        </p:nvSpPr>
        <p:spPr>
          <a:xfrm>
            <a:off x="609979" y="3087232"/>
            <a:ext cx="1716890" cy="507831"/>
          </a:xfrm>
          <a:prstGeom prst="rect">
            <a:avLst/>
          </a:prstGeom>
          <a:noFill/>
        </p:spPr>
        <p:txBody>
          <a:bodyPr wrap="square" rtlCol="0">
            <a:spAutoFit/>
          </a:bodyPr>
          <a:lstStyle/>
          <a:p>
            <a:pPr algn="ctr"/>
            <a:r>
              <a:rPr lang="es-ES" sz="900" dirty="0">
                <a:solidFill>
                  <a:srgbClr val="C00000"/>
                </a:solidFill>
                <a:latin typeface="Arial" panose="020B0604020202020204" pitchFamily="34" charset="0"/>
                <a:cs typeface="Arial" panose="020B0604020202020204" pitchFamily="34" charset="0"/>
              </a:rPr>
              <a:t>LEER LAS CONDICIONES Y ELIMINAR LA DIAPOSITIVA ANTES DE EMPEZAR </a:t>
            </a:r>
          </a:p>
        </p:txBody>
      </p:sp>
    </p:spTree>
    <p:extLst>
      <p:ext uri="{BB962C8B-B14F-4D97-AF65-F5344CB8AC3E}">
        <p14:creationId xmlns:p14="http://schemas.microsoft.com/office/powerpoint/2010/main" val="24452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8" name="Google Shape;2694;p42">
            <a:extLst>
              <a:ext uri="{FF2B5EF4-FFF2-40B4-BE49-F238E27FC236}">
                <a16:creationId xmlns:a16="http://schemas.microsoft.com/office/drawing/2014/main" id="{A75F0690-FDF8-604C-8B17-D592A55258DD}"/>
              </a:ext>
            </a:extLst>
          </p:cNvPr>
          <p:cNvSpPr txBox="1"/>
          <p:nvPr userDrawn="1"/>
        </p:nvSpPr>
        <p:spPr>
          <a:xfrm>
            <a:off x="2630099" y="3230601"/>
            <a:ext cx="6931800" cy="307777"/>
          </a:xfrm>
          <a:prstGeom prst="rect">
            <a:avLst/>
          </a:prstGeom>
          <a:noFill/>
          <a:ln>
            <a:noFill/>
          </a:ln>
        </p:spPr>
        <p:txBody>
          <a:bodyPr spcFirstLastPara="1" wrap="square" lIns="0" tIns="0" rIns="0" bIns="0" anchor="t" anchorCtr="0">
            <a:spAutoFit/>
          </a:bodyPr>
          <a:lstStyle/>
          <a:p>
            <a:pPr lvl="0" algn="ctr"/>
            <a:r>
              <a:rPr lang="es-ES" sz="2000" b="1" dirty="0">
                <a:solidFill>
                  <a:srgbClr val="434343"/>
                </a:solidFill>
                <a:latin typeface="Montserrat"/>
                <a:ea typeface="Montserrat"/>
                <a:cs typeface="Montserrat"/>
                <a:sym typeface="Montserrat"/>
              </a:rPr>
              <a:t>Plantillas gratuitas para tus presentaciones</a:t>
            </a:r>
            <a:endParaRPr sz="2000" b="1" dirty="0">
              <a:solidFill>
                <a:srgbClr val="434343"/>
              </a:solidFill>
              <a:latin typeface="Montserrat"/>
              <a:ea typeface="Montserrat"/>
              <a:cs typeface="Montserrat"/>
              <a:sym typeface="Montserrat"/>
            </a:endParaRPr>
          </a:p>
        </p:txBody>
      </p:sp>
      <p:sp>
        <p:nvSpPr>
          <p:cNvPr id="10" name="Google Shape;2694;p42">
            <a:extLst>
              <a:ext uri="{FF2B5EF4-FFF2-40B4-BE49-F238E27FC236}">
                <a16:creationId xmlns:a16="http://schemas.microsoft.com/office/drawing/2014/main" id="{DCA32052-A199-044F-B906-38D3635AD618}"/>
              </a:ext>
            </a:extLst>
          </p:cNvPr>
          <p:cNvSpPr txBox="1"/>
          <p:nvPr userDrawn="1"/>
        </p:nvSpPr>
        <p:spPr>
          <a:xfrm>
            <a:off x="1981831" y="4410539"/>
            <a:ext cx="1943684" cy="553998"/>
          </a:xfrm>
          <a:prstGeom prst="rect">
            <a:avLst/>
          </a:prstGeom>
          <a:noFill/>
          <a:ln>
            <a:noFill/>
          </a:ln>
        </p:spPr>
        <p:txBody>
          <a:bodyPr spcFirstLastPara="1" wrap="square" lIns="0" tIns="0" rIns="0" bIns="0" anchor="t" anchorCtr="0">
            <a:spAutoFit/>
          </a:bodyPr>
          <a:lstStyle/>
          <a:p>
            <a:pPr lvl="0" algn="ctr"/>
            <a:r>
              <a:rPr lang="es-ES" sz="1200" dirty="0">
                <a:solidFill>
                  <a:srgbClr val="434343"/>
                </a:solidFill>
                <a:latin typeface="Montserrat"/>
                <a:ea typeface="Montserrat"/>
                <a:cs typeface="Montserrat"/>
                <a:sym typeface="Montserrat"/>
              </a:rPr>
              <a:t>Presentaciones para PowerPoint y para Google </a:t>
            </a:r>
            <a:r>
              <a:rPr lang="es-ES" sz="1200" dirty="0" err="1">
                <a:solidFill>
                  <a:srgbClr val="434343"/>
                </a:solidFill>
                <a:latin typeface="Montserrat"/>
                <a:ea typeface="Montserrat"/>
                <a:cs typeface="Montserrat"/>
                <a:sym typeface="Montserrat"/>
              </a:rPr>
              <a:t>Slides</a:t>
            </a:r>
            <a:endParaRPr sz="1200" dirty="0">
              <a:solidFill>
                <a:srgbClr val="434343"/>
              </a:solidFill>
              <a:latin typeface="Montserrat"/>
              <a:ea typeface="Montserrat"/>
              <a:cs typeface="Montserrat"/>
              <a:sym typeface="Montserrat"/>
            </a:endParaRPr>
          </a:p>
        </p:txBody>
      </p:sp>
      <p:sp>
        <p:nvSpPr>
          <p:cNvPr id="11" name="Google Shape;2694;p42">
            <a:extLst>
              <a:ext uri="{FF2B5EF4-FFF2-40B4-BE49-F238E27FC236}">
                <a16:creationId xmlns:a16="http://schemas.microsoft.com/office/drawing/2014/main" id="{3D93702B-D799-0444-80CF-E07ABC528A56}"/>
              </a:ext>
            </a:extLst>
          </p:cNvPr>
          <p:cNvSpPr txBox="1"/>
          <p:nvPr userDrawn="1"/>
        </p:nvSpPr>
        <p:spPr>
          <a:xfrm>
            <a:off x="4082428" y="4410539"/>
            <a:ext cx="1943684" cy="553998"/>
          </a:xfrm>
          <a:prstGeom prst="rect">
            <a:avLst/>
          </a:prstGeom>
          <a:noFill/>
          <a:ln>
            <a:noFill/>
          </a:ln>
        </p:spPr>
        <p:txBody>
          <a:bodyPr spcFirstLastPara="1" wrap="square" lIns="0" tIns="0" rIns="0" bIns="0" anchor="t" anchorCtr="0">
            <a:spAutoFit/>
          </a:bodyPr>
          <a:lstStyle/>
          <a:p>
            <a:pPr lvl="0" algn="ctr"/>
            <a:r>
              <a:rPr lang="es-ES" sz="1200" dirty="0">
                <a:solidFill>
                  <a:srgbClr val="434343"/>
                </a:solidFill>
                <a:latin typeface="Montserrat"/>
                <a:ea typeface="Montserrat"/>
                <a:cs typeface="Montserrat"/>
                <a:sym typeface="Montserrat"/>
              </a:rPr>
              <a:t>Plantillas 100% gratis para uso personal o comercial</a:t>
            </a:r>
            <a:endParaRPr sz="1200" dirty="0">
              <a:solidFill>
                <a:srgbClr val="434343"/>
              </a:solidFill>
              <a:latin typeface="Montserrat"/>
              <a:ea typeface="Montserrat"/>
              <a:cs typeface="Montserrat"/>
              <a:sym typeface="Montserrat"/>
            </a:endParaRPr>
          </a:p>
        </p:txBody>
      </p:sp>
      <p:sp>
        <p:nvSpPr>
          <p:cNvPr id="12" name="Google Shape;2694;p42">
            <a:extLst>
              <a:ext uri="{FF2B5EF4-FFF2-40B4-BE49-F238E27FC236}">
                <a16:creationId xmlns:a16="http://schemas.microsoft.com/office/drawing/2014/main" id="{7DD6AF74-8221-374D-AEE9-B9AA1191BD80}"/>
              </a:ext>
            </a:extLst>
          </p:cNvPr>
          <p:cNvSpPr txBox="1"/>
          <p:nvPr userDrawn="1"/>
        </p:nvSpPr>
        <p:spPr>
          <a:xfrm>
            <a:off x="6183025" y="4410539"/>
            <a:ext cx="1943684" cy="553998"/>
          </a:xfrm>
          <a:prstGeom prst="rect">
            <a:avLst/>
          </a:prstGeom>
          <a:noFill/>
          <a:ln>
            <a:noFill/>
          </a:ln>
        </p:spPr>
        <p:txBody>
          <a:bodyPr spcFirstLastPara="1" wrap="square" lIns="0" tIns="0" rIns="0" bIns="0" anchor="t" anchorCtr="0">
            <a:spAutoFit/>
          </a:bodyPr>
          <a:lstStyle/>
          <a:p>
            <a:pPr lvl="0" algn="ctr"/>
            <a:r>
              <a:rPr lang="es-ES" sz="1200" dirty="0">
                <a:solidFill>
                  <a:srgbClr val="434343"/>
                </a:solidFill>
                <a:latin typeface="Montserrat"/>
                <a:ea typeface="Montserrat"/>
                <a:cs typeface="Montserrat"/>
                <a:sym typeface="Montserrat"/>
              </a:rPr>
              <a:t>Presentaciones listas para utilizar y personalizar </a:t>
            </a:r>
            <a:endParaRPr sz="1200" dirty="0">
              <a:solidFill>
                <a:srgbClr val="434343"/>
              </a:solidFill>
              <a:latin typeface="Montserrat"/>
              <a:ea typeface="Montserrat"/>
              <a:cs typeface="Montserrat"/>
              <a:sym typeface="Montserrat"/>
            </a:endParaRPr>
          </a:p>
        </p:txBody>
      </p:sp>
      <p:sp>
        <p:nvSpPr>
          <p:cNvPr id="13" name="Google Shape;2694;p42">
            <a:extLst>
              <a:ext uri="{FF2B5EF4-FFF2-40B4-BE49-F238E27FC236}">
                <a16:creationId xmlns:a16="http://schemas.microsoft.com/office/drawing/2014/main" id="{705A06DC-7BEC-E541-BF2C-0D813A31465D}"/>
              </a:ext>
            </a:extLst>
          </p:cNvPr>
          <p:cNvSpPr txBox="1"/>
          <p:nvPr userDrawn="1"/>
        </p:nvSpPr>
        <p:spPr>
          <a:xfrm>
            <a:off x="8283621" y="4410539"/>
            <a:ext cx="1943684" cy="553998"/>
          </a:xfrm>
          <a:prstGeom prst="rect">
            <a:avLst/>
          </a:prstGeom>
          <a:noFill/>
          <a:ln>
            <a:noFill/>
          </a:ln>
        </p:spPr>
        <p:txBody>
          <a:bodyPr spcFirstLastPara="1" wrap="square" lIns="0" tIns="0" rIns="0" bIns="0" anchor="t" anchorCtr="0">
            <a:spAutoFit/>
          </a:bodyPr>
          <a:lstStyle/>
          <a:p>
            <a:pPr lvl="0" algn="ctr"/>
            <a:r>
              <a:rPr lang="es-ES" sz="1200" dirty="0">
                <a:solidFill>
                  <a:srgbClr val="434343"/>
                </a:solidFill>
                <a:latin typeface="Montserrat"/>
                <a:ea typeface="Montserrat"/>
                <a:cs typeface="Montserrat"/>
                <a:sym typeface="Montserrat"/>
              </a:rPr>
              <a:t>Sorprende a tu audiencia con presentaciones atractivas</a:t>
            </a:r>
            <a:endParaRPr sz="1200" dirty="0">
              <a:solidFill>
                <a:srgbClr val="434343"/>
              </a:solidFill>
              <a:latin typeface="Montserrat"/>
              <a:ea typeface="Montserrat"/>
              <a:cs typeface="Montserrat"/>
              <a:sym typeface="Montserrat"/>
            </a:endParaRPr>
          </a:p>
        </p:txBody>
      </p:sp>
      <p:grpSp>
        <p:nvGrpSpPr>
          <p:cNvPr id="14" name="Grupo 13">
            <a:extLst>
              <a:ext uri="{FF2B5EF4-FFF2-40B4-BE49-F238E27FC236}">
                <a16:creationId xmlns:a16="http://schemas.microsoft.com/office/drawing/2014/main" id="{E9081CDA-DD2F-CA4A-A9C0-3F7EDA1A89F9}"/>
              </a:ext>
            </a:extLst>
          </p:cNvPr>
          <p:cNvGrpSpPr/>
          <p:nvPr userDrawn="1"/>
        </p:nvGrpSpPr>
        <p:grpSpPr>
          <a:xfrm>
            <a:off x="1881221" y="4410539"/>
            <a:ext cx="8444221" cy="553998"/>
            <a:chOff x="1881221" y="4362329"/>
            <a:chExt cx="8444221" cy="602208"/>
          </a:xfrm>
          <a:solidFill>
            <a:schemeClr val="bg1">
              <a:lumMod val="95000"/>
            </a:schemeClr>
          </a:solidFill>
        </p:grpSpPr>
        <p:sp>
          <p:nvSpPr>
            <p:cNvPr id="15" name="Rectángulo 14">
              <a:extLst>
                <a:ext uri="{FF2B5EF4-FFF2-40B4-BE49-F238E27FC236}">
                  <a16:creationId xmlns:a16="http://schemas.microsoft.com/office/drawing/2014/main" id="{500CEE4D-C7B4-6D47-8037-B90632B7DFE5}"/>
                </a:ext>
              </a:extLst>
            </p:cNvPr>
            <p:cNvSpPr/>
            <p:nvPr/>
          </p:nvSpPr>
          <p:spPr>
            <a:xfrm>
              <a:off x="3980847" y="4362329"/>
              <a:ext cx="45719" cy="602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22C19902-6C86-9E40-8E00-C8BAA73EA82E}"/>
                </a:ext>
              </a:extLst>
            </p:cNvPr>
            <p:cNvSpPr/>
            <p:nvPr/>
          </p:nvSpPr>
          <p:spPr>
            <a:xfrm>
              <a:off x="1881221" y="4362329"/>
              <a:ext cx="45719" cy="602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D3E93F98-4E1C-3742-B379-E010CD5E2A5F}"/>
                </a:ext>
              </a:extLst>
            </p:cNvPr>
            <p:cNvSpPr/>
            <p:nvPr/>
          </p:nvSpPr>
          <p:spPr>
            <a:xfrm>
              <a:off x="8180099" y="4362329"/>
              <a:ext cx="45719" cy="602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607FAE6C-495E-7D48-9107-64A43CDC259E}"/>
                </a:ext>
              </a:extLst>
            </p:cNvPr>
            <p:cNvSpPr/>
            <p:nvPr/>
          </p:nvSpPr>
          <p:spPr>
            <a:xfrm>
              <a:off x="6080473" y="4362329"/>
              <a:ext cx="45719" cy="602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329D6405-C681-8D47-AD90-93590D20B018}"/>
                </a:ext>
              </a:extLst>
            </p:cNvPr>
            <p:cNvSpPr/>
            <p:nvPr/>
          </p:nvSpPr>
          <p:spPr>
            <a:xfrm>
              <a:off x="10279723" y="4362329"/>
              <a:ext cx="45719" cy="6022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2" name="Imagen 21">
            <a:extLst>
              <a:ext uri="{FF2B5EF4-FFF2-40B4-BE49-F238E27FC236}">
                <a16:creationId xmlns:a16="http://schemas.microsoft.com/office/drawing/2014/main" id="{EE924889-502C-F140-BA88-91FA6AFF7C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81599" y="2477410"/>
            <a:ext cx="1828801" cy="487680"/>
          </a:xfrm>
          <a:prstGeom prst="rect">
            <a:avLst/>
          </a:prstGeom>
        </p:spPr>
      </p:pic>
      <p:sp>
        <p:nvSpPr>
          <p:cNvPr id="23" name="Rectángulo 22">
            <a:extLst>
              <a:ext uri="{FF2B5EF4-FFF2-40B4-BE49-F238E27FC236}">
                <a16:creationId xmlns:a16="http://schemas.microsoft.com/office/drawing/2014/main" id="{2805717B-2285-EF4E-B052-B31B2670CFF7}"/>
              </a:ext>
            </a:extLst>
          </p:cNvPr>
          <p:cNvSpPr/>
          <p:nvPr userDrawn="1"/>
        </p:nvSpPr>
        <p:spPr>
          <a:xfrm>
            <a:off x="1" y="6655448"/>
            <a:ext cx="12192000" cy="202552"/>
          </a:xfrm>
          <a:prstGeom prst="rect">
            <a:avLst/>
          </a:prstGeom>
          <a:pattFill prst="wdDnDiag">
            <a:fgClr>
              <a:schemeClr val="bg1">
                <a:lumMod val="75000"/>
              </a:schemeClr>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62757258-B2ED-934D-8D80-85BD53023B0E}"/>
              </a:ext>
            </a:extLst>
          </p:cNvPr>
          <p:cNvSpPr/>
          <p:nvPr userDrawn="1"/>
        </p:nvSpPr>
        <p:spPr>
          <a:xfrm>
            <a:off x="1" y="665"/>
            <a:ext cx="12192000" cy="202552"/>
          </a:xfrm>
          <a:prstGeom prst="rect">
            <a:avLst/>
          </a:prstGeom>
          <a:pattFill prst="wdDnDiag">
            <a:fgClr>
              <a:schemeClr val="bg1">
                <a:lumMod val="75000"/>
              </a:schemeClr>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0870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835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3A93196-3DB6-6D4D-B1BA-54ADFDAE060C}"/>
              </a:ext>
            </a:extLst>
          </p:cNvPr>
          <p:cNvPicPr>
            <a:picLocks noChangeAspect="1"/>
          </p:cNvPicPr>
          <p:nvPr userDrawn="1"/>
        </p:nvPicPr>
        <p:blipFill>
          <a:blip r:embed="rId6"/>
          <a:stretch>
            <a:fillRect/>
          </a:stretch>
        </p:blipFill>
        <p:spPr>
          <a:xfrm>
            <a:off x="250400" y="227913"/>
            <a:ext cx="1079500" cy="368300"/>
          </a:xfrm>
          <a:prstGeom prst="rect">
            <a:avLst/>
          </a:prstGeom>
        </p:spPr>
      </p:pic>
      <p:sp>
        <p:nvSpPr>
          <p:cNvPr id="3" name="Rectángulo 2">
            <a:extLst>
              <a:ext uri="{FF2B5EF4-FFF2-40B4-BE49-F238E27FC236}">
                <a16:creationId xmlns:a16="http://schemas.microsoft.com/office/drawing/2014/main" id="{009B3848-757E-C34B-AB2E-40857888FF57}"/>
              </a:ext>
            </a:extLst>
          </p:cNvPr>
          <p:cNvSpPr/>
          <p:nvPr userDrawn="1"/>
        </p:nvSpPr>
        <p:spPr>
          <a:xfrm>
            <a:off x="1391809" y="285105"/>
            <a:ext cx="3038011" cy="253916"/>
          </a:xfrm>
          <a:prstGeom prst="rect">
            <a:avLst/>
          </a:prstGeom>
        </p:spPr>
        <p:txBody>
          <a:bodyPr wrap="none">
            <a:spAutoFit/>
          </a:bodyPr>
          <a:lstStyle/>
          <a:p>
            <a:r>
              <a:rPr lang="es-ES" sz="1050" b="0" dirty="0">
                <a:solidFill>
                  <a:schemeClr val="bg1">
                    <a:lumMod val="85000"/>
                  </a:schemeClr>
                </a:solidFill>
                <a:latin typeface="Arial" panose="020B0604020202020204" pitchFamily="34" charset="0"/>
                <a:cs typeface="Arial" panose="020B0604020202020204" pitchFamily="34" charset="0"/>
              </a:rPr>
              <a:t>I</a:t>
            </a:r>
            <a:r>
              <a:rPr lang="es-ES" sz="1050" b="0" dirty="0">
                <a:latin typeface="Arial" panose="020B0604020202020204" pitchFamily="34" charset="0"/>
                <a:cs typeface="Arial" panose="020B0604020202020204" pitchFamily="34" charset="0"/>
              </a:rPr>
              <a:t>   </a:t>
            </a:r>
            <a:r>
              <a:rPr lang="es-ES" sz="1050" b="0" dirty="0">
                <a:solidFill>
                  <a:schemeClr val="bg1">
                    <a:lumMod val="50000"/>
                  </a:schemeClr>
                </a:solidFill>
                <a:latin typeface="Arial" panose="020B0604020202020204" pitchFamily="34" charset="0"/>
                <a:cs typeface="Arial" panose="020B0604020202020204" pitchFamily="34" charset="0"/>
              </a:rPr>
              <a:t>DEFINICIÓN DEL MODELO DE NEGOCIO</a:t>
            </a:r>
            <a:endParaRPr lang="es-ES" sz="1050" b="0" dirty="0">
              <a:solidFill>
                <a:schemeClr val="bg1">
                  <a:lumMod val="50000"/>
                </a:schemeClr>
              </a:solidFill>
            </a:endParaRPr>
          </a:p>
        </p:txBody>
      </p:sp>
    </p:spTree>
    <p:extLst>
      <p:ext uri="{BB962C8B-B14F-4D97-AF65-F5344CB8AC3E}">
        <p14:creationId xmlns:p14="http://schemas.microsoft.com/office/powerpoint/2010/main" val="4117526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tumarca.com/"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emf"/><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82D1AB92-FC20-AF21-06F1-FA1A1D43EC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CAE126ED-5BDC-FB4B-A2FF-E6998AE78B75}"/>
              </a:ext>
            </a:extLst>
          </p:cNvPr>
          <p:cNvSpPr txBox="1"/>
          <p:nvPr/>
        </p:nvSpPr>
        <p:spPr>
          <a:xfrm>
            <a:off x="4367276" y="1933673"/>
            <a:ext cx="5856515" cy="338554"/>
          </a:xfrm>
          <a:prstGeom prst="rect">
            <a:avLst/>
          </a:prstGeom>
          <a:noFill/>
        </p:spPr>
        <p:txBody>
          <a:bodyPr wrap="square" rtlCol="0">
            <a:spAutoFit/>
          </a:bodyPr>
          <a:lstStyle/>
          <a:p>
            <a:r>
              <a:rPr lang="es-ES" sz="1600" b="1" dirty="0">
                <a:latin typeface="Arial" panose="020B0604020202020204" pitchFamily="34" charset="0"/>
                <a:cs typeface="Arial" panose="020B0604020202020204" pitchFamily="34" charset="0"/>
              </a:rPr>
              <a:t>MODELO DE NEGOCIO PERSONAL</a:t>
            </a:r>
          </a:p>
        </p:txBody>
      </p:sp>
      <p:sp>
        <p:nvSpPr>
          <p:cNvPr id="7" name="CuadroTexto 6">
            <a:extLst>
              <a:ext uri="{FF2B5EF4-FFF2-40B4-BE49-F238E27FC236}">
                <a16:creationId xmlns:a16="http://schemas.microsoft.com/office/drawing/2014/main" id="{529AA511-F321-F846-8511-04FBBD13AFD6}"/>
              </a:ext>
            </a:extLst>
          </p:cNvPr>
          <p:cNvSpPr txBox="1"/>
          <p:nvPr/>
        </p:nvSpPr>
        <p:spPr>
          <a:xfrm>
            <a:off x="4367276" y="2233846"/>
            <a:ext cx="5312229" cy="923330"/>
          </a:xfrm>
          <a:prstGeom prst="rect">
            <a:avLst/>
          </a:prstGeom>
          <a:noFill/>
        </p:spPr>
        <p:txBody>
          <a:bodyPr wrap="square" rtlCol="0">
            <a:spAutoFit/>
          </a:bodyPr>
          <a:lstStyle/>
          <a:p>
            <a:r>
              <a:rPr lang="es-ES" sz="5400" b="1" dirty="0">
                <a:latin typeface="Arial" panose="020B0604020202020204" pitchFamily="34" charset="0"/>
                <a:cs typeface="Arial" panose="020B0604020202020204" pitchFamily="34" charset="0"/>
              </a:rPr>
              <a:t>MI NEGOCIO</a:t>
            </a:r>
          </a:p>
        </p:txBody>
      </p:sp>
      <p:sp>
        <p:nvSpPr>
          <p:cNvPr id="8" name="CuadroTexto 7">
            <a:extLst>
              <a:ext uri="{FF2B5EF4-FFF2-40B4-BE49-F238E27FC236}">
                <a16:creationId xmlns:a16="http://schemas.microsoft.com/office/drawing/2014/main" id="{3AC5E85A-9C88-2044-BB42-D2457D781038}"/>
              </a:ext>
            </a:extLst>
          </p:cNvPr>
          <p:cNvSpPr txBox="1"/>
          <p:nvPr/>
        </p:nvSpPr>
        <p:spPr>
          <a:xfrm>
            <a:off x="8010184" y="5877838"/>
            <a:ext cx="3773829" cy="430887"/>
          </a:xfrm>
          <a:prstGeom prst="rect">
            <a:avLst/>
          </a:prstGeom>
          <a:noFill/>
        </p:spPr>
        <p:txBody>
          <a:bodyPr wrap="square" rtlCol="0">
            <a:spAutoFit/>
          </a:bodyPr>
          <a:lstStyle/>
          <a:p>
            <a:pPr algn="r"/>
            <a:r>
              <a:rPr lang="es-ES" sz="1100" dirty="0">
                <a:solidFill>
                  <a:schemeClr val="bg1"/>
                </a:solidFill>
                <a:latin typeface="Arial" panose="020B0604020202020204" pitchFamily="34" charset="0"/>
                <a:cs typeface="Arial" panose="020B0604020202020204" pitchFamily="34" charset="0"/>
              </a:rPr>
              <a:t>Metodología empleada: </a:t>
            </a:r>
          </a:p>
          <a:p>
            <a:pPr algn="r"/>
            <a:r>
              <a:rPr lang="ca-ES" sz="1100" dirty="0">
                <a:solidFill>
                  <a:schemeClr val="bg1"/>
                </a:solidFill>
                <a:latin typeface="Arial" panose="020B0604020202020204" pitchFamily="34" charset="0"/>
                <a:cs typeface="Arial" panose="020B0604020202020204" pitchFamily="34" charset="0"/>
              </a:rPr>
              <a:t>“</a:t>
            </a:r>
            <a:r>
              <a:rPr lang="ca-ES" sz="1100" dirty="0" err="1">
                <a:solidFill>
                  <a:schemeClr val="bg1"/>
                </a:solidFill>
                <a:latin typeface="Arial" panose="020B0604020202020204" pitchFamily="34" charset="0"/>
                <a:cs typeface="Arial" panose="020B0604020202020204" pitchFamily="34" charset="0"/>
              </a:rPr>
              <a:t>The</a:t>
            </a:r>
            <a:r>
              <a:rPr lang="ca-ES" sz="1100" dirty="0">
                <a:solidFill>
                  <a:schemeClr val="bg1"/>
                </a:solidFill>
                <a:latin typeface="Arial" panose="020B0604020202020204" pitchFamily="34" charset="0"/>
                <a:cs typeface="Arial" panose="020B0604020202020204" pitchFamily="34" charset="0"/>
              </a:rPr>
              <a:t> </a:t>
            </a:r>
            <a:r>
              <a:rPr lang="ca-ES" sz="1100" dirty="0" err="1">
                <a:solidFill>
                  <a:schemeClr val="bg1"/>
                </a:solidFill>
                <a:latin typeface="Arial" panose="020B0604020202020204" pitchFamily="34" charset="0"/>
                <a:cs typeface="Arial" panose="020B0604020202020204" pitchFamily="34" charset="0"/>
              </a:rPr>
              <a:t>business</a:t>
            </a:r>
            <a:r>
              <a:rPr lang="ca-ES" sz="1100" dirty="0">
                <a:solidFill>
                  <a:schemeClr val="bg1"/>
                </a:solidFill>
                <a:latin typeface="Arial" panose="020B0604020202020204" pitchFamily="34" charset="0"/>
                <a:cs typeface="Arial" panose="020B0604020202020204" pitchFamily="34" charset="0"/>
              </a:rPr>
              <a:t> model </a:t>
            </a:r>
            <a:r>
              <a:rPr lang="ca-ES" sz="1100" dirty="0" err="1">
                <a:solidFill>
                  <a:schemeClr val="bg1"/>
                </a:solidFill>
                <a:latin typeface="Arial" panose="020B0604020202020204" pitchFamily="34" charset="0"/>
                <a:cs typeface="Arial" panose="020B0604020202020204" pitchFamily="34" charset="0"/>
              </a:rPr>
              <a:t>canvas</a:t>
            </a:r>
            <a:r>
              <a:rPr lang="ca-ES" sz="1100" dirty="0">
                <a:solidFill>
                  <a:schemeClr val="bg1"/>
                </a:solidFill>
                <a:latin typeface="Arial" panose="020B0604020202020204" pitchFamily="34" charset="0"/>
                <a:cs typeface="Arial" panose="020B0604020202020204" pitchFamily="34" charset="0"/>
              </a:rPr>
              <a:t>” (Alexander </a:t>
            </a:r>
            <a:r>
              <a:rPr lang="ca-ES" sz="1100" dirty="0" err="1">
                <a:solidFill>
                  <a:schemeClr val="bg1"/>
                </a:solidFill>
                <a:latin typeface="Arial" panose="020B0604020202020204" pitchFamily="34" charset="0"/>
                <a:cs typeface="Arial" panose="020B0604020202020204" pitchFamily="34" charset="0"/>
              </a:rPr>
              <a:t>Osterwalder</a:t>
            </a:r>
            <a:r>
              <a:rPr lang="es-ES" sz="1100" dirty="0">
                <a:solidFill>
                  <a:schemeClr val="bg1"/>
                </a:solidFill>
                <a:effectLst/>
                <a:latin typeface="Arial" panose="020B0604020202020204" pitchFamily="34" charset="0"/>
                <a:cs typeface="Arial" panose="020B0604020202020204" pitchFamily="34" charset="0"/>
              </a:rPr>
              <a:t>)</a:t>
            </a:r>
            <a:endParaRPr lang="es-ES" sz="1100" dirty="0">
              <a:solidFill>
                <a:schemeClr val="bg1"/>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FEE151F3-2AEA-6D49-8207-57E251BECD43}"/>
              </a:ext>
            </a:extLst>
          </p:cNvPr>
          <p:cNvSpPr txBox="1"/>
          <p:nvPr/>
        </p:nvSpPr>
        <p:spPr>
          <a:xfrm>
            <a:off x="4367276" y="3152001"/>
            <a:ext cx="1691144" cy="276999"/>
          </a:xfrm>
          <a:prstGeom prst="rect">
            <a:avLst/>
          </a:prstGeom>
          <a:noFill/>
        </p:spPr>
        <p:txBody>
          <a:bodyPr wrap="square" rtlCol="0">
            <a:spAutoFit/>
          </a:bodyPr>
          <a:lstStyle/>
          <a:p>
            <a:r>
              <a:rPr lang="es-ES" sz="1200" dirty="0">
                <a:solidFill>
                  <a:schemeClr val="bg1">
                    <a:lumMod val="65000"/>
                  </a:schemeClr>
                </a:solidFill>
                <a:latin typeface="Arial" panose="020B0604020202020204" pitchFamily="34" charset="0"/>
                <a:cs typeface="Arial" panose="020B0604020202020204" pitchFamily="34" charset="0"/>
              </a:rPr>
              <a:t>Fecha presentación</a:t>
            </a:r>
          </a:p>
        </p:txBody>
      </p:sp>
      <p:sp>
        <p:nvSpPr>
          <p:cNvPr id="14" name="Rectángulo 13">
            <a:extLst>
              <a:ext uri="{FF2B5EF4-FFF2-40B4-BE49-F238E27FC236}">
                <a16:creationId xmlns:a16="http://schemas.microsoft.com/office/drawing/2014/main" id="{B37ACE9F-ED60-C546-8FB4-81A8EB9D67D1}"/>
              </a:ext>
            </a:extLst>
          </p:cNvPr>
          <p:cNvSpPr/>
          <p:nvPr/>
        </p:nvSpPr>
        <p:spPr>
          <a:xfrm>
            <a:off x="2636900" y="1933673"/>
            <a:ext cx="1354210" cy="12517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a:solidFill>
                  <a:schemeClr val="bg1"/>
                </a:solidFill>
                <a:latin typeface="Arial" panose="020B0604020202020204" pitchFamily="34" charset="0"/>
                <a:cs typeface="Arial" panose="020B0604020202020204" pitchFamily="34" charset="0"/>
              </a:rPr>
              <a:t>TU LOGO / FOTO</a:t>
            </a:r>
          </a:p>
          <a:p>
            <a:pPr algn="ctr"/>
            <a:r>
              <a:rPr lang="es-ES" sz="800" dirty="0">
                <a:solidFill>
                  <a:schemeClr val="bg1"/>
                </a:solidFill>
                <a:latin typeface="Arial" panose="020B0604020202020204" pitchFamily="34" charset="0"/>
                <a:cs typeface="Arial" panose="020B0604020202020204" pitchFamily="34" charset="0"/>
              </a:rPr>
              <a:t>AQUÍ</a:t>
            </a:r>
          </a:p>
        </p:txBody>
      </p:sp>
      <p:pic>
        <p:nvPicPr>
          <p:cNvPr id="3" name="Imagen 2">
            <a:extLst>
              <a:ext uri="{FF2B5EF4-FFF2-40B4-BE49-F238E27FC236}">
                <a16:creationId xmlns:a16="http://schemas.microsoft.com/office/drawing/2014/main" id="{AD96A715-56AA-8A4D-B83C-6CF92A0FE9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142140"/>
            <a:ext cx="3167741" cy="1715860"/>
          </a:xfrm>
          <a:prstGeom prst="rect">
            <a:avLst/>
          </a:prstGeom>
        </p:spPr>
      </p:pic>
    </p:spTree>
    <p:extLst>
      <p:ext uri="{BB962C8B-B14F-4D97-AF65-F5344CB8AC3E}">
        <p14:creationId xmlns:p14="http://schemas.microsoft.com/office/powerpoint/2010/main" val="289599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FADF01E-E3D4-2C49-8E39-915CD173E175}"/>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Grupo 1">
            <a:extLst>
              <a:ext uri="{FF2B5EF4-FFF2-40B4-BE49-F238E27FC236}">
                <a16:creationId xmlns:a16="http://schemas.microsoft.com/office/drawing/2014/main" id="{B177ED8E-F825-46EB-F8C3-198937CE6117}"/>
              </a:ext>
            </a:extLst>
          </p:cNvPr>
          <p:cNvGrpSpPr/>
          <p:nvPr/>
        </p:nvGrpSpPr>
        <p:grpSpPr>
          <a:xfrm>
            <a:off x="440091" y="936914"/>
            <a:ext cx="4860958" cy="2977724"/>
            <a:chOff x="440091" y="936914"/>
            <a:chExt cx="4860958" cy="2977724"/>
          </a:xfrm>
        </p:grpSpPr>
        <p:pic>
          <p:nvPicPr>
            <p:cNvPr id="7" name="Imagen 6">
              <a:extLst>
                <a:ext uri="{FF2B5EF4-FFF2-40B4-BE49-F238E27FC236}">
                  <a16:creationId xmlns:a16="http://schemas.microsoft.com/office/drawing/2014/main" id="{952E11BF-B35B-3B40-A36F-8312DD5042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0091" y="936914"/>
              <a:ext cx="4860958" cy="2977724"/>
            </a:xfrm>
            <a:prstGeom prst="rect">
              <a:avLst/>
            </a:prstGeom>
          </p:spPr>
        </p:pic>
        <p:sp>
          <p:nvSpPr>
            <p:cNvPr id="13" name="Rectángulo 12">
              <a:extLst>
                <a:ext uri="{FF2B5EF4-FFF2-40B4-BE49-F238E27FC236}">
                  <a16:creationId xmlns:a16="http://schemas.microsoft.com/office/drawing/2014/main" id="{61E572E5-7D25-F914-5A77-51E5D59C8A33}"/>
                </a:ext>
              </a:extLst>
            </p:cNvPr>
            <p:cNvSpPr/>
            <p:nvPr/>
          </p:nvSpPr>
          <p:spPr>
            <a:xfrm>
              <a:off x="546100" y="1422400"/>
              <a:ext cx="3613150" cy="1092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5" name="Rectángulo 4">
            <a:extLst>
              <a:ext uri="{FF2B5EF4-FFF2-40B4-BE49-F238E27FC236}">
                <a16:creationId xmlns:a16="http://schemas.microsoft.com/office/drawing/2014/main" id="{72371E9F-3783-864C-A263-5B6B5C15C318}"/>
              </a:ext>
            </a:extLst>
          </p:cNvPr>
          <p:cNvSpPr/>
          <p:nvPr/>
        </p:nvSpPr>
        <p:spPr>
          <a:xfrm>
            <a:off x="8406181" y="150453"/>
            <a:ext cx="3376245"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CLIENTES</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3"/>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8050"/>
            <a:ext cx="5686426"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Paso 3: Los clientes: ¿A quién ayudas?</a:t>
            </a: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268413"/>
            <a:ext cx="5686426" cy="3139321"/>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En este apartado tienes que pensar en las personas con las que quieres trabajar. Piensa en cuáles son los grupos de personas (segmentos de clientes) que se pueden beneficiar de tus actividades. Tienes que analizar cuáles son sus necesidades o cuales son sus problemas, de esta forma podrás ofrecerles una solución. </a:t>
            </a:r>
          </a:p>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Recuerda que los clientes son aquellas personas que te pagan a cambio de recibir un beneficio que tú les proporcionas. </a:t>
            </a: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Lista y describe los principales segmentos de clientes a los que quieres dirigir tu propuesta. Piensa que tienes que conocer sus necesidades y tienes que poder conectar con ellos. Un segmento esta bien, más de tres puede ser muy difícil.</a:t>
            </a:r>
          </a:p>
        </p:txBody>
      </p:sp>
      <p:sp>
        <p:nvSpPr>
          <p:cNvPr id="6" name="CuadroTexto 5">
            <a:extLst>
              <a:ext uri="{FF2B5EF4-FFF2-40B4-BE49-F238E27FC236}">
                <a16:creationId xmlns:a16="http://schemas.microsoft.com/office/drawing/2014/main" id="{B2F4C401-EA27-D64D-A994-6FA75590E5C7}"/>
              </a:ext>
            </a:extLst>
          </p:cNvPr>
          <p:cNvSpPr txBox="1"/>
          <p:nvPr/>
        </p:nvSpPr>
        <p:spPr>
          <a:xfrm>
            <a:off x="541619" y="1576189"/>
            <a:ext cx="4288072" cy="2031325"/>
          </a:xfrm>
          <a:prstGeom prst="rect">
            <a:avLst/>
          </a:prstGeom>
          <a:noFill/>
        </p:spPr>
        <p:txBody>
          <a:bodyPr wrap="square" rtlCol="0">
            <a:spAutoFit/>
          </a:bodyPr>
          <a:lstStyle/>
          <a:p>
            <a:r>
              <a:rPr lang="es-ES" sz="1600" b="1" dirty="0">
                <a:solidFill>
                  <a:srgbClr val="00B050"/>
                </a:solidFill>
                <a:latin typeface="Arial" panose="020B0604020202020204" pitchFamily="34" charset="0"/>
                <a:cs typeface="Arial" panose="020B0604020202020204" pitchFamily="34" charset="0"/>
              </a:rPr>
              <a:t>▸Clientes objetivo:</a:t>
            </a:r>
          </a:p>
          <a:p>
            <a:pPr marL="179388"/>
            <a:endParaRPr lang="es-ES" sz="1400" dirty="0">
              <a:solidFill>
                <a:srgbClr val="00B050"/>
              </a:solidFill>
              <a:latin typeface="Arial" panose="020B0604020202020204" pitchFamily="34" charset="0"/>
              <a:cs typeface="Arial" panose="020B0604020202020204" pitchFamily="34" charset="0"/>
            </a:endParaRP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¿Para quién o quiénes podrías crear valor o te gustaría crear valor?</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¿Cuáles son las necesidades o los problemas?</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¿Quiénes pueden obtener un beneficio con tus actividades clave?</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¿Piensa en quiénes son los clientes de tus clientes?</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¿Quiénes pueden depender de tu actividad para hacer sus actividades?</a:t>
            </a:r>
          </a:p>
        </p:txBody>
      </p:sp>
      <p:pic>
        <p:nvPicPr>
          <p:cNvPr id="19" name="Imagen 18">
            <a:extLst>
              <a:ext uri="{FF2B5EF4-FFF2-40B4-BE49-F238E27FC236}">
                <a16:creationId xmlns:a16="http://schemas.microsoft.com/office/drawing/2014/main" id="{755A82D9-8080-ED4C-AAF1-643F0D887E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4642" y="4392411"/>
            <a:ext cx="3779322" cy="2315136"/>
          </a:xfrm>
          <a:prstGeom prst="rect">
            <a:avLst/>
          </a:prstGeom>
        </p:spPr>
      </p:pic>
    </p:spTree>
    <p:extLst>
      <p:ext uri="{BB962C8B-B14F-4D97-AF65-F5344CB8AC3E}">
        <p14:creationId xmlns:p14="http://schemas.microsoft.com/office/powerpoint/2010/main" val="3178082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PROPUESTA DE VALOR</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2"/>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3139"/>
            <a:ext cx="5582281"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Paso 4: Propuesta de valor: ¿Cómo ayudas?</a:t>
            </a: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268413"/>
            <a:ext cx="5688013" cy="3354765"/>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En este apartado del modelo personal, reflexiona sobre lo que quieres ofrecer para conectar con los clientes objetivo, con las actividades y los recursos clave.</a:t>
            </a:r>
          </a:p>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Describe a qué te quieres dedicar exactamente, cuál es el producto o servicio que ofrecerás a las personas o clientes objetivo. Si fueras una empresa, define cuál sería el catálogo de tus productos principales. Intenta focalizarte al máximo en lo que más te gusta y más valor puedes aportar.</a:t>
            </a: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Describe que vas ha ofrecer a cada segmento de cliente seleccionado. Piensa que sea algo comprensible, valorado por los clientes y que aporte una ventaja diferencial respecto a la situación actual.</a:t>
            </a:r>
          </a:p>
        </p:txBody>
      </p:sp>
      <p:sp>
        <p:nvSpPr>
          <p:cNvPr id="11" name="Rectángulo 10">
            <a:extLst>
              <a:ext uri="{FF2B5EF4-FFF2-40B4-BE49-F238E27FC236}">
                <a16:creationId xmlns:a16="http://schemas.microsoft.com/office/drawing/2014/main" id="{93FA22E3-39D6-AB42-A291-6BE33B627E02}"/>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Imagen 15">
            <a:extLst>
              <a:ext uri="{FF2B5EF4-FFF2-40B4-BE49-F238E27FC236}">
                <a16:creationId xmlns:a16="http://schemas.microsoft.com/office/drawing/2014/main" id="{B74C592F-22E1-5246-85CE-E2DAD79A2F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4241" y="4392411"/>
            <a:ext cx="3779322" cy="2315136"/>
          </a:xfrm>
          <a:prstGeom prst="rect">
            <a:avLst/>
          </a:prstGeom>
        </p:spPr>
      </p:pic>
      <p:grpSp>
        <p:nvGrpSpPr>
          <p:cNvPr id="2" name="Grupo 1">
            <a:extLst>
              <a:ext uri="{FF2B5EF4-FFF2-40B4-BE49-F238E27FC236}">
                <a16:creationId xmlns:a16="http://schemas.microsoft.com/office/drawing/2014/main" id="{45D00B82-179C-3A84-50E6-C91B9F46F139}"/>
              </a:ext>
            </a:extLst>
          </p:cNvPr>
          <p:cNvGrpSpPr/>
          <p:nvPr/>
        </p:nvGrpSpPr>
        <p:grpSpPr>
          <a:xfrm>
            <a:off x="429104" y="934890"/>
            <a:ext cx="4863726" cy="3325246"/>
            <a:chOff x="429104" y="934890"/>
            <a:chExt cx="4863726" cy="3325246"/>
          </a:xfrm>
        </p:grpSpPr>
        <p:pic>
          <p:nvPicPr>
            <p:cNvPr id="3" name="Imagen 2">
              <a:extLst>
                <a:ext uri="{FF2B5EF4-FFF2-40B4-BE49-F238E27FC236}">
                  <a16:creationId xmlns:a16="http://schemas.microsoft.com/office/drawing/2014/main" id="{0AB99234-3D87-7B4D-A64D-CA83B14C11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104" y="934890"/>
              <a:ext cx="4863726" cy="3325246"/>
            </a:xfrm>
            <a:prstGeom prst="rect">
              <a:avLst/>
            </a:prstGeom>
          </p:spPr>
        </p:pic>
        <p:sp>
          <p:nvSpPr>
            <p:cNvPr id="13" name="Rectángulo 12">
              <a:extLst>
                <a:ext uri="{FF2B5EF4-FFF2-40B4-BE49-F238E27FC236}">
                  <a16:creationId xmlns:a16="http://schemas.microsoft.com/office/drawing/2014/main" id="{D07E34D1-CCE1-6ADD-FE50-B99425AFEE89}"/>
                </a:ext>
              </a:extLst>
            </p:cNvPr>
            <p:cNvSpPr/>
            <p:nvPr/>
          </p:nvSpPr>
          <p:spPr>
            <a:xfrm>
              <a:off x="546100" y="1784350"/>
              <a:ext cx="4127500" cy="1943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12E00675-7169-62F1-CAC6-AE952057ABCB}"/>
                </a:ext>
              </a:extLst>
            </p:cNvPr>
            <p:cNvSpPr/>
            <p:nvPr/>
          </p:nvSpPr>
          <p:spPr>
            <a:xfrm>
              <a:off x="546100" y="1371600"/>
              <a:ext cx="3549650" cy="1943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7" name="CuadroTexto 16">
            <a:extLst>
              <a:ext uri="{FF2B5EF4-FFF2-40B4-BE49-F238E27FC236}">
                <a16:creationId xmlns:a16="http://schemas.microsoft.com/office/drawing/2014/main" id="{AA2D230E-AA10-6245-A8EC-EB4DCD245933}"/>
              </a:ext>
            </a:extLst>
          </p:cNvPr>
          <p:cNvSpPr txBox="1"/>
          <p:nvPr/>
        </p:nvSpPr>
        <p:spPr>
          <a:xfrm>
            <a:off x="598148" y="1582480"/>
            <a:ext cx="4288072" cy="2677656"/>
          </a:xfrm>
          <a:prstGeom prst="rect">
            <a:avLst/>
          </a:prstGeom>
          <a:noFill/>
        </p:spPr>
        <p:txBody>
          <a:bodyPr wrap="square" rtlCol="0">
            <a:spAutoFit/>
          </a:bodyPr>
          <a:lstStyle/>
          <a:p>
            <a:r>
              <a:rPr lang="es-ES" sz="1600" b="1" dirty="0">
                <a:solidFill>
                  <a:srgbClr val="00B050"/>
                </a:solidFill>
                <a:latin typeface="Arial" panose="020B0604020202020204" pitchFamily="34" charset="0"/>
                <a:cs typeface="Arial" panose="020B0604020202020204" pitchFamily="34" charset="0"/>
              </a:rPr>
              <a:t>▸Propuesta de valor:</a:t>
            </a:r>
          </a:p>
          <a:p>
            <a:pPr marL="179388"/>
            <a:r>
              <a:rPr lang="es-ES" sz="1400" dirty="0">
                <a:solidFill>
                  <a:srgbClr val="00B050"/>
                </a:solidFill>
                <a:latin typeface="Arial" panose="020B0604020202020204" pitchFamily="34" charset="0"/>
                <a:cs typeface="Arial" panose="020B0604020202020204" pitchFamily="34" charset="0"/>
              </a:rPr>
              <a:t>Breve descripción de la propuesta de valor. Puede haber diferentes propuestas para cada tipo de cliente objetivo.</a:t>
            </a:r>
          </a:p>
          <a:p>
            <a:pPr marL="179388"/>
            <a:endParaRPr lang="es-ES" sz="1400" dirty="0">
              <a:solidFill>
                <a:srgbClr val="00B050"/>
              </a:solidFill>
              <a:latin typeface="Arial" panose="020B0604020202020204" pitchFamily="34" charset="0"/>
              <a:cs typeface="Arial" panose="020B0604020202020204" pitchFamily="34" charset="0"/>
            </a:endParaRP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¿Qué es lo que te gustaría hacer? Aquello en que haces bien.</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¿Qué quieres ofrecer a las personas? Algo con valor para ellas.</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¿Cuál sería el trabajo que te gustaría realizar? ¿Por qué trabajo te van a contratar?</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¿Qué es lo más importante para ti? Focalízate en caso de tener diferentes opciones.</a:t>
            </a:r>
          </a:p>
        </p:txBody>
      </p:sp>
    </p:spTree>
    <p:extLst>
      <p:ext uri="{BB962C8B-B14F-4D97-AF65-F5344CB8AC3E}">
        <p14:creationId xmlns:p14="http://schemas.microsoft.com/office/powerpoint/2010/main" val="349372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EL CANAL</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2"/>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8050"/>
            <a:ext cx="6765926" cy="1169551"/>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Paso 5: Canales: ¿Cómo descubren tus clientes tu propuesta? ¿Cómo entregas lo que ofreces? </a:t>
            </a:r>
          </a:p>
          <a:p>
            <a:br>
              <a:rPr lang="es-ES" b="1" dirty="0">
                <a:latin typeface="Arial" panose="020B0604020202020204" pitchFamily="34" charset="0"/>
                <a:cs typeface="Arial" panose="020B0604020202020204" pitchFamily="34" charset="0"/>
              </a:rPr>
            </a:br>
            <a:endParaRPr lang="es-ES" sz="16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643896"/>
            <a:ext cx="5688013" cy="2492990"/>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En este apartado del diagrama reflexiona sobre la forma en la que vas a entregar la propuesta de valor a los usuarios o clientes. </a:t>
            </a:r>
          </a:p>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El canal incluye la forma de conectar o darse a conocer y la forma de llevar el servicio o el producto que quieres ofrecer.</a:t>
            </a:r>
          </a:p>
          <a:p>
            <a:pPr>
              <a:spcBef>
                <a:spcPts val="600"/>
              </a:spcBef>
              <a:spcAft>
                <a:spcPts val="600"/>
              </a:spcAft>
            </a:pPr>
            <a:br>
              <a:rPr lang="es-ES" sz="1400" dirty="0">
                <a:solidFill>
                  <a:schemeClr val="bg1">
                    <a:lumMod val="50000"/>
                  </a:schemeClr>
                </a:solidFill>
                <a:latin typeface="Arial" panose="020B0604020202020204" pitchFamily="34" charset="0"/>
                <a:cs typeface="Arial" panose="020B0604020202020204" pitchFamily="34" charset="0"/>
              </a:rPr>
            </a:b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Define tu proceso comercial para llegar a los clientes seleccionados. Piensa en cómo se comportan los clientes y cuál es la mejor forma para llegar y vender tu propuesta.</a:t>
            </a:r>
          </a:p>
        </p:txBody>
      </p:sp>
      <p:pic>
        <p:nvPicPr>
          <p:cNvPr id="11" name="Imagen 10">
            <a:extLst>
              <a:ext uri="{FF2B5EF4-FFF2-40B4-BE49-F238E27FC236}">
                <a16:creationId xmlns:a16="http://schemas.microsoft.com/office/drawing/2014/main" id="{DA2D00E3-D111-A64E-90B3-3A9ADC0258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9791" y="4392411"/>
            <a:ext cx="3779322" cy="2315136"/>
          </a:xfrm>
          <a:prstGeom prst="rect">
            <a:avLst/>
          </a:prstGeom>
        </p:spPr>
      </p:pic>
      <p:sp>
        <p:nvSpPr>
          <p:cNvPr id="13" name="Rectángulo 12">
            <a:extLst>
              <a:ext uri="{FF2B5EF4-FFF2-40B4-BE49-F238E27FC236}">
                <a16:creationId xmlns:a16="http://schemas.microsoft.com/office/drawing/2014/main" id="{80DAEF6A-DEB0-6341-B41D-D2E6903BB5AF}"/>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Grupo 1">
            <a:extLst>
              <a:ext uri="{FF2B5EF4-FFF2-40B4-BE49-F238E27FC236}">
                <a16:creationId xmlns:a16="http://schemas.microsoft.com/office/drawing/2014/main" id="{E37D2BD7-D5BD-092F-33CB-4C96D62FC955}"/>
              </a:ext>
            </a:extLst>
          </p:cNvPr>
          <p:cNvGrpSpPr/>
          <p:nvPr/>
        </p:nvGrpSpPr>
        <p:grpSpPr>
          <a:xfrm>
            <a:off x="427038" y="927099"/>
            <a:ext cx="4824412" cy="2955337"/>
            <a:chOff x="427038" y="927099"/>
            <a:chExt cx="4824412" cy="2955337"/>
          </a:xfrm>
        </p:grpSpPr>
        <p:pic>
          <p:nvPicPr>
            <p:cNvPr id="3" name="Imagen 2">
              <a:extLst>
                <a:ext uri="{FF2B5EF4-FFF2-40B4-BE49-F238E27FC236}">
                  <a16:creationId xmlns:a16="http://schemas.microsoft.com/office/drawing/2014/main" id="{2716108F-A288-C142-A346-260A311D47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038" y="927099"/>
              <a:ext cx="4824412" cy="2955337"/>
            </a:xfrm>
            <a:prstGeom prst="rect">
              <a:avLst/>
            </a:prstGeom>
          </p:spPr>
        </p:pic>
        <p:sp>
          <p:nvSpPr>
            <p:cNvPr id="15" name="Rectángulo 14">
              <a:extLst>
                <a:ext uri="{FF2B5EF4-FFF2-40B4-BE49-F238E27FC236}">
                  <a16:creationId xmlns:a16="http://schemas.microsoft.com/office/drawing/2014/main" id="{944823C6-8D12-EAF5-6785-99C28C607A22}"/>
                </a:ext>
              </a:extLst>
            </p:cNvPr>
            <p:cNvSpPr/>
            <p:nvPr/>
          </p:nvSpPr>
          <p:spPr>
            <a:xfrm>
              <a:off x="546100" y="1352550"/>
              <a:ext cx="3486150" cy="179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2A0CD9E-3A67-A39B-ECC3-D657B55A7E66}"/>
                </a:ext>
              </a:extLst>
            </p:cNvPr>
            <p:cNvSpPr/>
            <p:nvPr/>
          </p:nvSpPr>
          <p:spPr>
            <a:xfrm>
              <a:off x="800100" y="1746250"/>
              <a:ext cx="3486150" cy="179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4" name="CuadroTexto 13">
            <a:extLst>
              <a:ext uri="{FF2B5EF4-FFF2-40B4-BE49-F238E27FC236}">
                <a16:creationId xmlns:a16="http://schemas.microsoft.com/office/drawing/2014/main" id="{9D6EA0B0-8257-E34F-B529-D02C5434DC13}"/>
              </a:ext>
            </a:extLst>
          </p:cNvPr>
          <p:cNvSpPr txBox="1"/>
          <p:nvPr/>
        </p:nvSpPr>
        <p:spPr>
          <a:xfrm>
            <a:off x="585353" y="1512256"/>
            <a:ext cx="3985853" cy="2431435"/>
          </a:xfrm>
          <a:prstGeom prst="rect">
            <a:avLst/>
          </a:prstGeom>
          <a:noFill/>
        </p:spPr>
        <p:txBody>
          <a:bodyPr wrap="square" rtlCol="0">
            <a:spAutoFit/>
          </a:bodyPr>
          <a:lstStyle/>
          <a:p>
            <a:r>
              <a:rPr lang="es-ES" sz="1600" b="1" dirty="0">
                <a:solidFill>
                  <a:srgbClr val="00B050"/>
                </a:solidFill>
                <a:latin typeface="Arial" panose="020B0604020202020204" pitchFamily="34" charset="0"/>
                <a:cs typeface="Arial" panose="020B0604020202020204" pitchFamily="34" charset="0"/>
              </a:rPr>
              <a:t>▸Los canales de mi modelo:</a:t>
            </a:r>
          </a:p>
          <a:p>
            <a:pPr marL="179388"/>
            <a:r>
              <a:rPr lang="es-ES" sz="1400" dirty="0">
                <a:solidFill>
                  <a:srgbClr val="00B050"/>
                </a:solidFill>
                <a:latin typeface="Arial" panose="020B0604020202020204" pitchFamily="34" charset="0"/>
                <a:cs typeface="Arial" panose="020B0604020202020204" pitchFamily="34" charset="0"/>
              </a:rPr>
              <a:t>Para ayudarte a definir este apartado responde a las siguientes preguntas:</a:t>
            </a:r>
          </a:p>
          <a:p>
            <a:pPr marL="465138" indent="-285750">
              <a:buFont typeface="Arial" panose="020B0604020202020204" pitchFamily="34" charset="0"/>
              <a:buChar char="•"/>
            </a:pPr>
            <a:endParaRPr lang="es-ES" sz="1200" dirty="0">
              <a:solidFill>
                <a:srgbClr val="00B050"/>
              </a:solidFill>
              <a:latin typeface="Arial" panose="020B0604020202020204" pitchFamily="34" charset="0"/>
              <a:cs typeface="Arial" panose="020B0604020202020204" pitchFamily="34" charset="0"/>
            </a:endParaRP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¿Cómo te conocerán los clientes potenciales?</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¿Cómo entregarás el valor a tus clientes?</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¿Cómo encuentran y seleccionan tu propuesta de valor? </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¿De qué forma contratan o compran tus servicios los clientes? ¿Cómo los valoran?</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¿Cómo te comunicarás con los clientes y valorarás su satisfacción?</a:t>
            </a:r>
          </a:p>
        </p:txBody>
      </p:sp>
    </p:spTree>
    <p:extLst>
      <p:ext uri="{BB962C8B-B14F-4D97-AF65-F5344CB8AC3E}">
        <p14:creationId xmlns:p14="http://schemas.microsoft.com/office/powerpoint/2010/main" val="149282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C948AD67-5A0B-444D-A48E-1E12B26134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07891" y="4392411"/>
            <a:ext cx="3779322" cy="2315136"/>
          </a:xfrm>
          <a:prstGeom prst="rect">
            <a:avLst/>
          </a:prstGeom>
        </p:spPr>
      </p:pic>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LA RELACIÓN</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3"/>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8050"/>
            <a:ext cx="5686426" cy="646331"/>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Paso 6: Relaciones del cliente. ¿Cómo interactúas con las personas a quienes ayudas?</a:t>
            </a: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554381"/>
            <a:ext cx="5686426" cy="3139321"/>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En este apartado tienes que definir las formas de comunicarte y relacionarte con los clientes. Es importante construir una relación sólida con ellos y mantener el contacto de forma periódica. Piensa en como conocer sus necesidades, en cómo captar la atención y en cómo fidelizarlos .</a:t>
            </a:r>
          </a:p>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Piensa en los usuarios, en los clientes y en los no clientes (personas que no son clientes pero que podrían serlo) </a:t>
            </a: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Define la experiencia que quieres generar a tu cliente. Puedes pensar en la experiencia de otras marcas o personas para inspirarte. Hay varias herramientas que puedes utilizar para definir la relación con los clientes, una es el "</a:t>
            </a:r>
            <a:r>
              <a:rPr lang="es-ES" sz="1400" dirty="0" err="1">
                <a:latin typeface="Arial" panose="020B0604020202020204" pitchFamily="34" charset="0"/>
                <a:cs typeface="Arial" panose="020B0604020202020204" pitchFamily="34" charset="0"/>
              </a:rPr>
              <a:t>customer</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journey</a:t>
            </a:r>
            <a:r>
              <a:rPr lang="es-ES" sz="1400" dirty="0">
                <a:latin typeface="Arial" panose="020B0604020202020204" pitchFamily="34" charset="0"/>
                <a:cs typeface="Arial" panose="020B0604020202020204" pitchFamily="34" charset="0"/>
              </a:rPr>
              <a:t>”.</a:t>
            </a:r>
          </a:p>
        </p:txBody>
      </p:sp>
      <p:sp>
        <p:nvSpPr>
          <p:cNvPr id="13" name="Rectángulo 12">
            <a:extLst>
              <a:ext uri="{FF2B5EF4-FFF2-40B4-BE49-F238E27FC236}">
                <a16:creationId xmlns:a16="http://schemas.microsoft.com/office/drawing/2014/main" id="{22162DF1-F12F-A44E-A04D-780F70C5B9B3}"/>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Grupo 1">
            <a:extLst>
              <a:ext uri="{FF2B5EF4-FFF2-40B4-BE49-F238E27FC236}">
                <a16:creationId xmlns:a16="http://schemas.microsoft.com/office/drawing/2014/main" id="{7C630202-AC8E-E2EC-DE1A-847D80071F49}"/>
              </a:ext>
            </a:extLst>
          </p:cNvPr>
          <p:cNvGrpSpPr/>
          <p:nvPr/>
        </p:nvGrpSpPr>
        <p:grpSpPr>
          <a:xfrm>
            <a:off x="442102" y="946150"/>
            <a:ext cx="4840921" cy="2965450"/>
            <a:chOff x="442102" y="946150"/>
            <a:chExt cx="4840921" cy="2965450"/>
          </a:xfrm>
        </p:grpSpPr>
        <p:pic>
          <p:nvPicPr>
            <p:cNvPr id="3" name="Imagen 2">
              <a:extLst>
                <a:ext uri="{FF2B5EF4-FFF2-40B4-BE49-F238E27FC236}">
                  <a16:creationId xmlns:a16="http://schemas.microsoft.com/office/drawing/2014/main" id="{CE88846F-CE1A-E644-A390-444A550C4F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102" y="946150"/>
              <a:ext cx="4840921" cy="2965450"/>
            </a:xfrm>
            <a:prstGeom prst="rect">
              <a:avLst/>
            </a:prstGeom>
          </p:spPr>
        </p:pic>
        <p:sp>
          <p:nvSpPr>
            <p:cNvPr id="15" name="Rectángulo 14">
              <a:extLst>
                <a:ext uri="{FF2B5EF4-FFF2-40B4-BE49-F238E27FC236}">
                  <a16:creationId xmlns:a16="http://schemas.microsoft.com/office/drawing/2014/main" id="{6AAA5349-CAC2-28B1-3995-4BB434B534ED}"/>
                </a:ext>
              </a:extLst>
            </p:cNvPr>
            <p:cNvSpPr/>
            <p:nvPr/>
          </p:nvSpPr>
          <p:spPr>
            <a:xfrm>
              <a:off x="546100" y="1422399"/>
              <a:ext cx="3879850" cy="165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4" name="CuadroTexto 13">
            <a:extLst>
              <a:ext uri="{FF2B5EF4-FFF2-40B4-BE49-F238E27FC236}">
                <a16:creationId xmlns:a16="http://schemas.microsoft.com/office/drawing/2014/main" id="{4DE7AA77-C534-D645-B95B-F1C7054C580F}"/>
              </a:ext>
            </a:extLst>
          </p:cNvPr>
          <p:cNvSpPr txBox="1"/>
          <p:nvPr/>
        </p:nvSpPr>
        <p:spPr>
          <a:xfrm>
            <a:off x="617897" y="1546284"/>
            <a:ext cx="4055703" cy="3693319"/>
          </a:xfrm>
          <a:prstGeom prst="rect">
            <a:avLst/>
          </a:prstGeom>
          <a:noFill/>
        </p:spPr>
        <p:txBody>
          <a:bodyPr wrap="square" rtlCol="0">
            <a:spAutoFit/>
          </a:bodyPr>
          <a:lstStyle/>
          <a:p>
            <a:r>
              <a:rPr lang="es-ES" sz="1600" b="1" dirty="0">
                <a:solidFill>
                  <a:srgbClr val="00B050"/>
                </a:solidFill>
                <a:latin typeface="Arial" panose="020B0604020202020204" pitchFamily="34" charset="0"/>
                <a:cs typeface="Arial" panose="020B0604020202020204" pitchFamily="34" charset="0"/>
              </a:rPr>
              <a:t>▸Relación con el cliente:</a:t>
            </a:r>
          </a:p>
          <a:p>
            <a:pPr marL="179388"/>
            <a:r>
              <a:rPr lang="es-ES" sz="1400" dirty="0">
                <a:solidFill>
                  <a:srgbClr val="00B050"/>
                </a:solidFill>
                <a:latin typeface="Arial" panose="020B0604020202020204" pitchFamily="34" charset="0"/>
                <a:cs typeface="Arial" panose="020B0604020202020204" pitchFamily="34" charset="0"/>
              </a:rPr>
              <a:t>Breve descripción de como vas a relacionarte con los clientes. Piensa en como vas a interactuar para generar un experiencia propia de tu marca. Para ayudarte a definir este apartado responde a las siguientes preguntas:</a:t>
            </a:r>
          </a:p>
          <a:p>
            <a:pPr marL="179388"/>
            <a:endParaRPr lang="es-ES" sz="1400" dirty="0">
              <a:solidFill>
                <a:srgbClr val="00B050"/>
              </a:solidFill>
              <a:latin typeface="Arial" panose="020B0604020202020204" pitchFamily="34" charset="0"/>
              <a:cs typeface="Arial" panose="020B0604020202020204" pitchFamily="34" charset="0"/>
            </a:endParaRP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¿De qué formas podemos interactuar con los clientes? </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¿Qué experiencia queremos generar? </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¿Cómo podríamos fidelizar a los clientes?</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¿Qué tipo de canales de comunicación podemos utilizar? Puede ser de forma física o digital, unidireccional, bidireccional, etc. </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¿En qué momentos del proceso de relación podemos comunicarnos? ¿Cuáles podrían ser los contenidos más interesantes?</a:t>
            </a:r>
          </a:p>
          <a:p>
            <a:pPr marL="179388"/>
            <a:endParaRPr lang="es-ES" sz="1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91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LOS ALIADOS</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2"/>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8050"/>
            <a:ext cx="5686426"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Paso 7: Socios clave. ¿Quiénes te ayudan? </a:t>
            </a: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405829"/>
            <a:ext cx="5686426" cy="2923877"/>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En este apartado tienes que pensar en las personas que te pueden ayudar a desarrollar, producir y distribuir tu propuesta de valor. </a:t>
            </a:r>
          </a:p>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Los socios clave o los </a:t>
            </a:r>
            <a:r>
              <a:rPr lang="es-ES" sz="1400" dirty="0" err="1">
                <a:solidFill>
                  <a:schemeClr val="bg1">
                    <a:lumMod val="50000"/>
                  </a:schemeClr>
                </a:solidFill>
                <a:latin typeface="Arial" panose="020B0604020202020204" pitchFamily="34" charset="0"/>
                <a:cs typeface="Arial" panose="020B0604020202020204" pitchFamily="34" charset="0"/>
              </a:rPr>
              <a:t>partners</a:t>
            </a:r>
            <a:r>
              <a:rPr lang="es-ES" sz="1400" dirty="0">
                <a:solidFill>
                  <a:schemeClr val="bg1">
                    <a:lumMod val="50000"/>
                  </a:schemeClr>
                </a:solidFill>
                <a:latin typeface="Arial" panose="020B0604020202020204" pitchFamily="34" charset="0"/>
                <a:cs typeface="Arial" panose="020B0604020202020204" pitchFamily="34" charset="0"/>
              </a:rPr>
              <a:t> son personas o empresas que te pueden proporcionar una ayuda importante para hacer realidad tu modelo de negocio personal. Pueden ser recursos, conocimientos, clientes, servicios complementarios, etc. </a:t>
            </a:r>
            <a:br>
              <a:rPr lang="es-ES" sz="1400" dirty="0">
                <a:solidFill>
                  <a:schemeClr val="bg1">
                    <a:lumMod val="50000"/>
                  </a:schemeClr>
                </a:solidFill>
                <a:latin typeface="Arial" panose="020B0604020202020204" pitchFamily="34" charset="0"/>
                <a:cs typeface="Arial" panose="020B0604020202020204" pitchFamily="34" charset="0"/>
              </a:rPr>
            </a:br>
            <a:endParaRPr lang="es-ES" sz="1400" dirty="0">
              <a:solidFill>
                <a:schemeClr val="bg1">
                  <a:lumMod val="50000"/>
                </a:schemeClr>
              </a:solidFill>
              <a:latin typeface="Arial" panose="020B0604020202020204" pitchFamily="34" charset="0"/>
              <a:cs typeface="Arial" panose="020B0604020202020204" pitchFamily="34" charset="0"/>
            </a:endParaRP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Define cuáles son las alianzas que pueden ayudarte. Pueden ser socios estratégicos, socios industriales, socios inversores, socios para generar economías de escala, etc.</a:t>
            </a:r>
          </a:p>
        </p:txBody>
      </p:sp>
      <p:pic>
        <p:nvPicPr>
          <p:cNvPr id="11" name="Imagen 10">
            <a:extLst>
              <a:ext uri="{FF2B5EF4-FFF2-40B4-BE49-F238E27FC236}">
                <a16:creationId xmlns:a16="http://schemas.microsoft.com/office/drawing/2014/main" id="{21D8B217-5C9C-2C48-A18D-6C1EB952A4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6367" y="4392411"/>
            <a:ext cx="3779322" cy="2315136"/>
          </a:xfrm>
          <a:prstGeom prst="rect">
            <a:avLst/>
          </a:prstGeom>
        </p:spPr>
      </p:pic>
      <p:sp>
        <p:nvSpPr>
          <p:cNvPr id="13" name="Rectángulo 12">
            <a:extLst>
              <a:ext uri="{FF2B5EF4-FFF2-40B4-BE49-F238E27FC236}">
                <a16:creationId xmlns:a16="http://schemas.microsoft.com/office/drawing/2014/main" id="{A9FFB2BA-3784-624C-960C-9E8AF2A16E0B}"/>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Grupo 1">
            <a:extLst>
              <a:ext uri="{FF2B5EF4-FFF2-40B4-BE49-F238E27FC236}">
                <a16:creationId xmlns:a16="http://schemas.microsoft.com/office/drawing/2014/main" id="{45D0844C-35B7-6126-ACBF-10E4C28AA4F5}"/>
              </a:ext>
            </a:extLst>
          </p:cNvPr>
          <p:cNvGrpSpPr/>
          <p:nvPr/>
        </p:nvGrpSpPr>
        <p:grpSpPr>
          <a:xfrm>
            <a:off x="452438" y="937114"/>
            <a:ext cx="4772742" cy="2923685"/>
            <a:chOff x="452438" y="937114"/>
            <a:chExt cx="4772742" cy="2923685"/>
          </a:xfrm>
        </p:grpSpPr>
        <p:pic>
          <p:nvPicPr>
            <p:cNvPr id="3" name="Imagen 2">
              <a:extLst>
                <a:ext uri="{FF2B5EF4-FFF2-40B4-BE49-F238E27FC236}">
                  <a16:creationId xmlns:a16="http://schemas.microsoft.com/office/drawing/2014/main" id="{139B04FD-DA97-6044-8827-2D91659EB9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438" y="937114"/>
              <a:ext cx="4772742" cy="2923685"/>
            </a:xfrm>
            <a:prstGeom prst="rect">
              <a:avLst/>
            </a:prstGeom>
          </p:spPr>
        </p:pic>
        <p:sp>
          <p:nvSpPr>
            <p:cNvPr id="14" name="Rectángulo 13">
              <a:extLst>
                <a:ext uri="{FF2B5EF4-FFF2-40B4-BE49-F238E27FC236}">
                  <a16:creationId xmlns:a16="http://schemas.microsoft.com/office/drawing/2014/main" id="{6A522702-2964-5A37-6A03-53B1C32E2914}"/>
                </a:ext>
              </a:extLst>
            </p:cNvPr>
            <p:cNvSpPr/>
            <p:nvPr/>
          </p:nvSpPr>
          <p:spPr>
            <a:xfrm>
              <a:off x="546100" y="1422400"/>
              <a:ext cx="3562350" cy="130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5" name="CuadroTexto 14">
            <a:extLst>
              <a:ext uri="{FF2B5EF4-FFF2-40B4-BE49-F238E27FC236}">
                <a16:creationId xmlns:a16="http://schemas.microsoft.com/office/drawing/2014/main" id="{9D149A80-834F-9740-8089-2793F91A5BE6}"/>
              </a:ext>
            </a:extLst>
          </p:cNvPr>
          <p:cNvSpPr txBox="1"/>
          <p:nvPr/>
        </p:nvSpPr>
        <p:spPr>
          <a:xfrm>
            <a:off x="610848" y="1595855"/>
            <a:ext cx="4288072" cy="2123658"/>
          </a:xfrm>
          <a:prstGeom prst="rect">
            <a:avLst/>
          </a:prstGeom>
          <a:noFill/>
        </p:spPr>
        <p:txBody>
          <a:bodyPr wrap="square" rtlCol="0">
            <a:spAutoFit/>
          </a:bodyPr>
          <a:lstStyle/>
          <a:p>
            <a:r>
              <a:rPr lang="es-ES" sz="1600" b="1" dirty="0">
                <a:solidFill>
                  <a:srgbClr val="00B050"/>
                </a:solidFill>
                <a:latin typeface="Arial" panose="020B0604020202020204" pitchFamily="34" charset="0"/>
                <a:cs typeface="Arial" panose="020B0604020202020204" pitchFamily="34" charset="0"/>
              </a:rPr>
              <a:t>▸</a:t>
            </a:r>
            <a:r>
              <a:rPr lang="es-ES" sz="1600" b="1" dirty="0" err="1">
                <a:solidFill>
                  <a:srgbClr val="00B050"/>
                </a:solidFill>
                <a:latin typeface="Arial" panose="020B0604020202020204" pitchFamily="34" charset="0"/>
                <a:cs typeface="Arial" panose="020B0604020202020204" pitchFamily="34" charset="0"/>
              </a:rPr>
              <a:t>Partners</a:t>
            </a:r>
            <a:r>
              <a:rPr lang="es-ES" sz="1600" b="1" dirty="0">
                <a:solidFill>
                  <a:srgbClr val="00B050"/>
                </a:solidFill>
                <a:latin typeface="Arial" panose="020B0604020202020204" pitchFamily="34" charset="0"/>
                <a:cs typeface="Arial" panose="020B0604020202020204" pitchFamily="34" charset="0"/>
              </a:rPr>
              <a:t>:</a:t>
            </a:r>
          </a:p>
          <a:p>
            <a:pPr marL="179388"/>
            <a:r>
              <a:rPr lang="es-ES" sz="1400" dirty="0">
                <a:solidFill>
                  <a:srgbClr val="00B050"/>
                </a:solidFill>
                <a:latin typeface="Arial" panose="020B0604020202020204" pitchFamily="34" charset="0"/>
                <a:cs typeface="Arial" panose="020B0604020202020204" pitchFamily="34" charset="0"/>
              </a:rPr>
              <a:t>Lista los aliados, colaboradores o socios clave necesarios para llevar la propuesta de valor a la realidad.</a:t>
            </a:r>
          </a:p>
          <a:p>
            <a:pPr marL="179388"/>
            <a:r>
              <a:rPr lang="es-ES" sz="1400" dirty="0">
                <a:solidFill>
                  <a:srgbClr val="00B050"/>
                </a:solidFill>
                <a:latin typeface="Arial" panose="020B0604020202020204" pitchFamily="34" charset="0"/>
                <a:cs typeface="Arial" panose="020B0604020202020204" pitchFamily="34" charset="0"/>
              </a:rPr>
              <a:t> </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¿Qué recursos, tecnologías, conocimientos necesito para hacer realidad mi propuesta?</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¿Qué amigos pueden ayudarme?</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¿Qué familiares pueden darme soporte?</a:t>
            </a:r>
          </a:p>
          <a:p>
            <a:pPr marL="465138"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¿Organizaciones o empresas puedo necesitar?</a:t>
            </a:r>
          </a:p>
        </p:txBody>
      </p:sp>
    </p:spTree>
    <p:extLst>
      <p:ext uri="{BB962C8B-B14F-4D97-AF65-F5344CB8AC3E}">
        <p14:creationId xmlns:p14="http://schemas.microsoft.com/office/powerpoint/2010/main" val="1982293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LOS INGRESOS</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2"/>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4396"/>
            <a:ext cx="5686426"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Paso 8: Beneficios. ¿Qué obtienes? </a:t>
            </a: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268413"/>
            <a:ext cx="5686426" cy="3139321"/>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En este apartado tienes que definir cuáles serán los beneficios que esperas obtener con la propuesta de valor y los ingresos económicos esperados. Durante el proceso de evolución de tu modelo personal pueden ir cambiando.</a:t>
            </a:r>
          </a:p>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Para empezar piensa en las fuentes de ingresos, que vas a vender y cuanto te van a pagar por ello. También puedes cuantificar los usuarios o clientes potenciales. Puedes estimar la evolución de los diferentes apartados.</a:t>
            </a: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Es el momento de listar todos los productos y servicios que quieres ofrecer y que generarán ingresos. Piensa en otros posibles productos y servicios complementarios. </a:t>
            </a:r>
          </a:p>
        </p:txBody>
      </p:sp>
      <p:pic>
        <p:nvPicPr>
          <p:cNvPr id="11" name="Imagen 10">
            <a:extLst>
              <a:ext uri="{FF2B5EF4-FFF2-40B4-BE49-F238E27FC236}">
                <a16:creationId xmlns:a16="http://schemas.microsoft.com/office/drawing/2014/main" id="{4A56796B-7328-744B-8FA8-4160F88E94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3604" y="4432019"/>
            <a:ext cx="3779322" cy="2315136"/>
          </a:xfrm>
          <a:prstGeom prst="rect">
            <a:avLst/>
          </a:prstGeom>
        </p:spPr>
      </p:pic>
      <p:sp>
        <p:nvSpPr>
          <p:cNvPr id="13" name="Rectángulo 12">
            <a:extLst>
              <a:ext uri="{FF2B5EF4-FFF2-40B4-BE49-F238E27FC236}">
                <a16:creationId xmlns:a16="http://schemas.microsoft.com/office/drawing/2014/main" id="{73589B18-5F8D-2741-A227-A70B18A85400}"/>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Grupo 1">
            <a:extLst>
              <a:ext uri="{FF2B5EF4-FFF2-40B4-BE49-F238E27FC236}">
                <a16:creationId xmlns:a16="http://schemas.microsoft.com/office/drawing/2014/main" id="{36E0ED14-192A-9E67-F02E-ECAA10685D4D}"/>
              </a:ext>
            </a:extLst>
          </p:cNvPr>
          <p:cNvGrpSpPr/>
          <p:nvPr/>
        </p:nvGrpSpPr>
        <p:grpSpPr>
          <a:xfrm>
            <a:off x="446088" y="939800"/>
            <a:ext cx="4820189" cy="2952750"/>
            <a:chOff x="446088" y="939800"/>
            <a:chExt cx="4820189" cy="2952750"/>
          </a:xfrm>
        </p:grpSpPr>
        <p:pic>
          <p:nvPicPr>
            <p:cNvPr id="3" name="Imagen 2">
              <a:extLst>
                <a:ext uri="{FF2B5EF4-FFF2-40B4-BE49-F238E27FC236}">
                  <a16:creationId xmlns:a16="http://schemas.microsoft.com/office/drawing/2014/main" id="{331DEBC4-BCBD-7C42-87BE-C758B0EE3F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088" y="939800"/>
              <a:ext cx="4820189" cy="2952750"/>
            </a:xfrm>
            <a:prstGeom prst="rect">
              <a:avLst/>
            </a:prstGeom>
          </p:spPr>
        </p:pic>
        <p:sp>
          <p:nvSpPr>
            <p:cNvPr id="15" name="Rectángulo 14">
              <a:extLst>
                <a:ext uri="{FF2B5EF4-FFF2-40B4-BE49-F238E27FC236}">
                  <a16:creationId xmlns:a16="http://schemas.microsoft.com/office/drawing/2014/main" id="{FBA38395-31CC-5DBA-690C-53B7A90704D9}"/>
                </a:ext>
              </a:extLst>
            </p:cNvPr>
            <p:cNvSpPr/>
            <p:nvPr/>
          </p:nvSpPr>
          <p:spPr>
            <a:xfrm>
              <a:off x="546100" y="1422400"/>
              <a:ext cx="3797300" cy="184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4" name="CuadroTexto 13">
            <a:extLst>
              <a:ext uri="{FF2B5EF4-FFF2-40B4-BE49-F238E27FC236}">
                <a16:creationId xmlns:a16="http://schemas.microsoft.com/office/drawing/2014/main" id="{1BAFAD4B-8F48-6C49-8CD3-E61073DB7B9D}"/>
              </a:ext>
            </a:extLst>
          </p:cNvPr>
          <p:cNvSpPr txBox="1"/>
          <p:nvPr/>
        </p:nvSpPr>
        <p:spPr>
          <a:xfrm>
            <a:off x="617897" y="1592450"/>
            <a:ext cx="4093803" cy="3662541"/>
          </a:xfrm>
          <a:prstGeom prst="rect">
            <a:avLst/>
          </a:prstGeom>
          <a:noFill/>
        </p:spPr>
        <p:txBody>
          <a:bodyPr wrap="square" rtlCol="0">
            <a:spAutoFit/>
          </a:bodyPr>
          <a:lstStyle/>
          <a:p>
            <a:r>
              <a:rPr lang="es-ES" sz="1600" b="1" dirty="0">
                <a:solidFill>
                  <a:srgbClr val="00B050"/>
                </a:solidFill>
                <a:latin typeface="Arial" panose="020B0604020202020204" pitchFamily="34" charset="0"/>
                <a:cs typeface="Arial" panose="020B0604020202020204" pitchFamily="34" charset="0"/>
              </a:rPr>
              <a:t>▸Ingresos:</a:t>
            </a:r>
          </a:p>
          <a:p>
            <a:pPr marL="179388"/>
            <a:r>
              <a:rPr lang="es-ES" sz="1400" dirty="0">
                <a:solidFill>
                  <a:srgbClr val="00B050"/>
                </a:solidFill>
                <a:latin typeface="Arial" panose="020B0604020202020204" pitchFamily="34" charset="0"/>
                <a:cs typeface="Arial" panose="020B0604020202020204" pitchFamily="34" charset="0"/>
              </a:rPr>
              <a:t>Lista todos los productos y servicios que van ha generar ingresos. Establece los precios de venta. Puedes realizar una estimación de ingresos proyectada a 3 años. Para ayudarte a definir este apartado responde a las siguientes preguntas:</a:t>
            </a:r>
          </a:p>
          <a:p>
            <a:pPr marL="179388"/>
            <a:endParaRPr lang="es-ES" sz="1400" dirty="0">
              <a:solidFill>
                <a:srgbClr val="00B050"/>
              </a:solidFill>
              <a:latin typeface="Arial" panose="020B0604020202020204" pitchFamily="34" charset="0"/>
              <a:cs typeface="Arial" panose="020B0604020202020204" pitchFamily="34" charset="0"/>
            </a:endParaRPr>
          </a:p>
          <a:p>
            <a:pPr marL="350838" indent="-1714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¿Qué resultados esperamos obtener?</a:t>
            </a:r>
          </a:p>
          <a:p>
            <a:pPr marL="350838" indent="-1714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¿Cuál es el precio de venta de cada uno de los productos y servicios?</a:t>
            </a:r>
          </a:p>
          <a:p>
            <a:pPr marL="350838" indent="-1714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¿Cuántos contactos o clientes esperas conseguir?</a:t>
            </a:r>
          </a:p>
          <a:p>
            <a:pPr marL="350838" indent="-1714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¿Qué cantidades se van a vender en los próximos años? (Año 1, año 2, año 3)</a:t>
            </a:r>
          </a:p>
          <a:p>
            <a:pPr marL="179388"/>
            <a:endParaRPr lang="es-ES" sz="1200" dirty="0">
              <a:solidFill>
                <a:srgbClr val="00B050"/>
              </a:solidFill>
              <a:latin typeface="Arial" panose="020B0604020202020204" pitchFamily="34" charset="0"/>
              <a:cs typeface="Arial" panose="020B0604020202020204" pitchFamily="34" charset="0"/>
            </a:endParaRPr>
          </a:p>
          <a:p>
            <a:pPr marL="179388"/>
            <a:endParaRPr lang="es-ES" sz="1200" dirty="0">
              <a:solidFill>
                <a:srgbClr val="00B050"/>
              </a:solidFill>
              <a:latin typeface="Arial" panose="020B0604020202020204" pitchFamily="34" charset="0"/>
              <a:cs typeface="Arial" panose="020B0604020202020204" pitchFamily="34" charset="0"/>
            </a:endParaRPr>
          </a:p>
          <a:p>
            <a:pPr marL="179388"/>
            <a:r>
              <a:rPr lang="es-ES" sz="1100" dirty="0">
                <a:solidFill>
                  <a:srgbClr val="00B050"/>
                </a:solidFill>
                <a:latin typeface="Arial" panose="020B0604020202020204" pitchFamily="34" charset="0"/>
                <a:cs typeface="Arial" panose="020B0604020202020204" pitchFamily="34" charset="0"/>
              </a:rPr>
              <a:t>*. Si identificas nuevos servicios o productos, revisa la propuesta de valor y el resto de fases del modelo.</a:t>
            </a:r>
          </a:p>
        </p:txBody>
      </p:sp>
    </p:spTree>
    <p:extLst>
      <p:ext uri="{BB962C8B-B14F-4D97-AF65-F5344CB8AC3E}">
        <p14:creationId xmlns:p14="http://schemas.microsoft.com/office/powerpoint/2010/main" val="4240873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D67D653-BEA2-A542-9461-E635C84835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5434" y="4486367"/>
            <a:ext cx="3779322" cy="2315136"/>
          </a:xfrm>
          <a:prstGeom prst="rect">
            <a:avLst/>
          </a:prstGeom>
        </p:spPr>
      </p:pic>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LOS COSTES</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3"/>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8050"/>
            <a:ext cx="5686426"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Paso 9: Costes. ¿Qué das?</a:t>
            </a: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273728"/>
            <a:ext cx="5686426" cy="3570208"/>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El último apartado es para definir y cuantificar los esfuerzos necesarios para llevar a cabo la propuesta de valor y el modelo de negocio personal. </a:t>
            </a:r>
          </a:p>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Los costes serán todo lo que tienes que hacer para conseguir los beneficios que has descrito y en el plazo de tiempo definido. Intenta cuantificar el tiempo necesario y los recursos económicos. Calcula los costes en el tiempo. Los costes pueden ir desde la compra de cursos, libros, equipos electrónicos o el desarrollo de una web.</a:t>
            </a:r>
          </a:p>
          <a:p>
            <a:pPr>
              <a:spcBef>
                <a:spcPts val="600"/>
              </a:spcBef>
              <a:spcAft>
                <a:spcPts val="600"/>
              </a:spcAft>
            </a:pPr>
            <a:br>
              <a:rPr lang="es-ES" sz="1400" dirty="0">
                <a:solidFill>
                  <a:schemeClr val="bg1">
                    <a:lumMod val="50000"/>
                  </a:schemeClr>
                </a:solidFill>
                <a:latin typeface="Arial" panose="020B0604020202020204" pitchFamily="34" charset="0"/>
                <a:cs typeface="Arial" panose="020B0604020202020204" pitchFamily="34" charset="0"/>
              </a:rPr>
            </a:b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Lista los principales costes para llevar la propuesta de valor al mercado. Piensa que los costes estarán relacionados con los recursos clave, las actividades clave y los socios clave. Haz una estimación de los costes para los próximos 3 años.</a:t>
            </a:r>
          </a:p>
        </p:txBody>
      </p:sp>
      <p:sp>
        <p:nvSpPr>
          <p:cNvPr id="13" name="Rectángulo 12">
            <a:extLst>
              <a:ext uri="{FF2B5EF4-FFF2-40B4-BE49-F238E27FC236}">
                <a16:creationId xmlns:a16="http://schemas.microsoft.com/office/drawing/2014/main" id="{196E19A2-4E2A-214E-AA0C-4A7598737EEE}"/>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 name="Grupo 1">
            <a:extLst>
              <a:ext uri="{FF2B5EF4-FFF2-40B4-BE49-F238E27FC236}">
                <a16:creationId xmlns:a16="http://schemas.microsoft.com/office/drawing/2014/main" id="{EF09E681-1888-E450-7609-8E7FC4FA4989}"/>
              </a:ext>
            </a:extLst>
          </p:cNvPr>
          <p:cNvGrpSpPr/>
          <p:nvPr/>
        </p:nvGrpSpPr>
        <p:grpSpPr>
          <a:xfrm>
            <a:off x="430651" y="933966"/>
            <a:ext cx="4795400" cy="2937565"/>
            <a:chOff x="430651" y="933966"/>
            <a:chExt cx="4795400" cy="2937565"/>
          </a:xfrm>
        </p:grpSpPr>
        <p:pic>
          <p:nvPicPr>
            <p:cNvPr id="3" name="Imagen 2">
              <a:extLst>
                <a:ext uri="{FF2B5EF4-FFF2-40B4-BE49-F238E27FC236}">
                  <a16:creationId xmlns:a16="http://schemas.microsoft.com/office/drawing/2014/main" id="{27824D99-4FA1-AC4D-9237-BDB556B330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651" y="933966"/>
              <a:ext cx="4795400" cy="2937565"/>
            </a:xfrm>
            <a:prstGeom prst="rect">
              <a:avLst/>
            </a:prstGeom>
          </p:spPr>
        </p:pic>
        <p:sp>
          <p:nvSpPr>
            <p:cNvPr id="15" name="Rectángulo 14">
              <a:extLst>
                <a:ext uri="{FF2B5EF4-FFF2-40B4-BE49-F238E27FC236}">
                  <a16:creationId xmlns:a16="http://schemas.microsoft.com/office/drawing/2014/main" id="{8774AF40-4967-35A5-FA67-D5DDD3057B67}"/>
                </a:ext>
              </a:extLst>
            </p:cNvPr>
            <p:cNvSpPr/>
            <p:nvPr/>
          </p:nvSpPr>
          <p:spPr>
            <a:xfrm>
              <a:off x="546100" y="1422400"/>
              <a:ext cx="3517900" cy="1651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4" name="CuadroTexto 13">
            <a:extLst>
              <a:ext uri="{FF2B5EF4-FFF2-40B4-BE49-F238E27FC236}">
                <a16:creationId xmlns:a16="http://schemas.microsoft.com/office/drawing/2014/main" id="{E5C83D8A-DC95-5A49-BFE2-8855728C0186}"/>
              </a:ext>
            </a:extLst>
          </p:cNvPr>
          <p:cNvSpPr txBox="1"/>
          <p:nvPr/>
        </p:nvSpPr>
        <p:spPr>
          <a:xfrm>
            <a:off x="617897" y="1466865"/>
            <a:ext cx="3852503" cy="3708708"/>
          </a:xfrm>
          <a:prstGeom prst="rect">
            <a:avLst/>
          </a:prstGeom>
          <a:noFill/>
        </p:spPr>
        <p:txBody>
          <a:bodyPr wrap="square" rtlCol="0">
            <a:spAutoFit/>
          </a:bodyPr>
          <a:lstStyle/>
          <a:p>
            <a:r>
              <a:rPr lang="es-ES" sz="1600" b="1" dirty="0">
                <a:solidFill>
                  <a:srgbClr val="00B050"/>
                </a:solidFill>
                <a:latin typeface="Arial" panose="020B0604020202020204" pitchFamily="34" charset="0"/>
                <a:cs typeface="Arial" panose="020B0604020202020204" pitchFamily="34" charset="0"/>
              </a:rPr>
              <a:t>▸Costes:</a:t>
            </a:r>
          </a:p>
          <a:p>
            <a:pPr marL="179388"/>
            <a:r>
              <a:rPr lang="es-ES" sz="1400" dirty="0">
                <a:solidFill>
                  <a:srgbClr val="00B050"/>
                </a:solidFill>
                <a:latin typeface="Arial" panose="020B0604020202020204" pitchFamily="34" charset="0"/>
                <a:cs typeface="Arial" panose="020B0604020202020204" pitchFamily="34" charset="0"/>
              </a:rPr>
              <a:t>Lista todos los recursos y actividades clave que generan el gasto. Identifica las más costosas. Puedes realizar una estimación de gastos proyectada a 3 años.</a:t>
            </a:r>
          </a:p>
          <a:p>
            <a:pPr marL="179388" lvl="0"/>
            <a:endParaRPr lang="es-ES" sz="1400" dirty="0">
              <a:solidFill>
                <a:srgbClr val="00B050"/>
              </a:solidFill>
              <a:latin typeface="Arial" panose="020B0604020202020204" pitchFamily="34" charset="0"/>
              <a:cs typeface="Arial" panose="020B0604020202020204" pitchFamily="34" charset="0"/>
            </a:endParaRPr>
          </a:p>
          <a:p>
            <a:pPr marL="350838" lvl="0" indent="-1714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¿Cuánto tiempo y energía vas a dedicar?</a:t>
            </a:r>
          </a:p>
          <a:p>
            <a:pPr marL="350838" lvl="0" indent="-1714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¿Qué actividades claves son las más agotadoras o costosas?</a:t>
            </a:r>
          </a:p>
          <a:p>
            <a:pPr marL="350838" lvl="0" indent="-1714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¿A qué vas a renunciar para conseguir tus objetivos? ¿Familia, amigos?</a:t>
            </a:r>
          </a:p>
          <a:p>
            <a:pPr marL="350838" lvl="0" indent="-1714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¿Cuál es el coste económico necesario para conseguirlos? Desglosa los apartados</a:t>
            </a:r>
          </a:p>
          <a:p>
            <a:br>
              <a:rPr lang="es-ES" dirty="0"/>
            </a:br>
            <a:endParaRPr lang="es-ES" sz="1400" dirty="0">
              <a:solidFill>
                <a:srgbClr val="00B050"/>
              </a:solidFill>
              <a:latin typeface="Arial" panose="020B0604020202020204" pitchFamily="34" charset="0"/>
              <a:cs typeface="Arial" panose="020B0604020202020204" pitchFamily="34" charset="0"/>
            </a:endParaRPr>
          </a:p>
          <a:p>
            <a:pPr marL="179388" lvl="0"/>
            <a:r>
              <a:rPr lang="es-ES" sz="1100" dirty="0">
                <a:solidFill>
                  <a:srgbClr val="00B050"/>
                </a:solidFill>
                <a:latin typeface="Arial" panose="020B0604020202020204" pitchFamily="34" charset="0"/>
                <a:cs typeface="Arial" panose="020B0604020202020204" pitchFamily="34" charset="0"/>
              </a:rPr>
              <a:t>*. Si identificas actividades o recursos que no puedes alcanzar, piensa en integrar nuevas alianzas o simplificar la propuesta de valor.</a:t>
            </a:r>
          </a:p>
        </p:txBody>
      </p:sp>
    </p:spTree>
    <p:extLst>
      <p:ext uri="{BB962C8B-B14F-4D97-AF65-F5344CB8AC3E}">
        <p14:creationId xmlns:p14="http://schemas.microsoft.com/office/powerpoint/2010/main" val="66626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4465243" y="150453"/>
            <a:ext cx="7317183"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PLANTILLA BMG</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2"/>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4" name="Imagen 23">
            <a:extLst>
              <a:ext uri="{FF2B5EF4-FFF2-40B4-BE49-F238E27FC236}">
                <a16:creationId xmlns:a16="http://schemas.microsoft.com/office/drawing/2014/main" id="{96C67013-2136-1908-7328-570D0B5F99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8563" y="1142556"/>
            <a:ext cx="8334874" cy="5166169"/>
          </a:xfrm>
          <a:prstGeom prst="rect">
            <a:avLst/>
          </a:prstGeom>
        </p:spPr>
      </p:pic>
    </p:spTree>
    <p:extLst>
      <p:ext uri="{BB962C8B-B14F-4D97-AF65-F5344CB8AC3E}">
        <p14:creationId xmlns:p14="http://schemas.microsoft.com/office/powerpoint/2010/main" val="154810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45FB3C-5B90-F41B-BFAB-B79B4EB483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ángulo 4">
            <a:extLst>
              <a:ext uri="{FF2B5EF4-FFF2-40B4-BE49-F238E27FC236}">
                <a16:creationId xmlns:a16="http://schemas.microsoft.com/office/drawing/2014/main" id="{72371E9F-3783-864C-A263-5B6B5C15C318}"/>
              </a:ext>
            </a:extLst>
          </p:cNvPr>
          <p:cNvSpPr/>
          <p:nvPr/>
        </p:nvSpPr>
        <p:spPr>
          <a:xfrm>
            <a:off x="6096001" y="150453"/>
            <a:ext cx="5686426"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CONCLUSIÓN</a:t>
            </a:r>
          </a:p>
        </p:txBody>
      </p:sp>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1275547"/>
            <a:ext cx="5230091" cy="2431435"/>
          </a:xfrm>
          <a:prstGeom prst="rect">
            <a:avLst/>
          </a:prstGeom>
          <a:noFill/>
        </p:spPr>
        <p:txBody>
          <a:bodyPr wrap="square" rtlCol="0">
            <a:spAutoFit/>
          </a:bodyPr>
          <a:lstStyle/>
          <a:p>
            <a:r>
              <a:rPr lang="es-ES" sz="2400" b="1" dirty="0" err="1">
                <a:latin typeface="Arial" panose="020B0604020202020204" pitchFamily="34" charset="0"/>
                <a:cs typeface="Arial" panose="020B0604020202020204" pitchFamily="34" charset="0"/>
              </a:rPr>
              <a:t>Next</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Steps</a:t>
            </a:r>
            <a:endParaRPr lang="es-ES" sz="2400" b="1" dirty="0">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Conclusiones de la presentación del modelo de negocio personal. Explica cuales son los próximos pasos a dar en el ámbito del proyecto que estas presentando.</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Es un buen momento para generar una llamada a la acción a la audiencia o a los participantes. </a:t>
            </a:r>
          </a:p>
          <a:p>
            <a:r>
              <a:rPr lang="es-ES" sz="1600" dirty="0">
                <a:latin typeface="Arial" panose="020B0604020202020204" pitchFamily="34" charset="0"/>
                <a:cs typeface="Arial" panose="020B0604020202020204" pitchFamily="34" charset="0"/>
              </a:rPr>
              <a:t>¿Qué necesitas de ellos? </a:t>
            </a:r>
          </a:p>
        </p:txBody>
      </p:sp>
    </p:spTree>
    <p:extLst>
      <p:ext uri="{BB962C8B-B14F-4D97-AF65-F5344CB8AC3E}">
        <p14:creationId xmlns:p14="http://schemas.microsoft.com/office/powerpoint/2010/main" val="3723838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D1F02BE-202D-22E6-47E6-E6A41C4C9B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ángulo 8">
            <a:extLst>
              <a:ext uri="{FF2B5EF4-FFF2-40B4-BE49-F238E27FC236}">
                <a16:creationId xmlns:a16="http://schemas.microsoft.com/office/drawing/2014/main" id="{FC992FBF-67B4-9B41-95A7-629A480763A3}"/>
              </a:ext>
            </a:extLst>
          </p:cNvPr>
          <p:cNvSpPr/>
          <p:nvPr/>
        </p:nvSpPr>
        <p:spPr>
          <a:xfrm>
            <a:off x="1289050" y="1268413"/>
            <a:ext cx="9613900" cy="4332828"/>
          </a:xfrm>
          <a:prstGeom prst="rect">
            <a:avLst/>
          </a:prstGeom>
          <a:solidFill>
            <a:schemeClr val="bg1">
              <a:alpha val="73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9" name="Grupo 18">
            <a:extLst>
              <a:ext uri="{FF2B5EF4-FFF2-40B4-BE49-F238E27FC236}">
                <a16:creationId xmlns:a16="http://schemas.microsoft.com/office/drawing/2014/main" id="{C423F996-A2BA-EE45-8CDC-29187717D006}"/>
              </a:ext>
            </a:extLst>
          </p:cNvPr>
          <p:cNvGrpSpPr/>
          <p:nvPr/>
        </p:nvGrpSpPr>
        <p:grpSpPr>
          <a:xfrm>
            <a:off x="11648894" y="3350999"/>
            <a:ext cx="275469" cy="113288"/>
            <a:chOff x="9883775" y="3946526"/>
            <a:chExt cx="733425" cy="301625"/>
          </a:xfrm>
        </p:grpSpPr>
        <p:sp>
          <p:nvSpPr>
            <p:cNvPr id="20" name="Rectángulo redondeado 19">
              <a:extLst>
                <a:ext uri="{FF2B5EF4-FFF2-40B4-BE49-F238E27FC236}">
                  <a16:creationId xmlns:a16="http://schemas.microsoft.com/office/drawing/2014/main" id="{0E5CEFBD-3736-E848-8D16-8B9A90A36CFF}"/>
                </a:ext>
              </a:extLst>
            </p:cNvPr>
            <p:cNvSpPr/>
            <p:nvPr/>
          </p:nvSpPr>
          <p:spPr>
            <a:xfrm>
              <a:off x="9883775" y="3946526"/>
              <a:ext cx="73342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a:extLst>
                <a:ext uri="{FF2B5EF4-FFF2-40B4-BE49-F238E27FC236}">
                  <a16:creationId xmlns:a16="http://schemas.microsoft.com/office/drawing/2014/main" id="{053BBC54-52ED-2941-9951-27BC3411DA5A}"/>
                </a:ext>
              </a:extLst>
            </p:cNvPr>
            <p:cNvSpPr/>
            <p:nvPr/>
          </p:nvSpPr>
          <p:spPr>
            <a:xfrm>
              <a:off x="10182225" y="4133851"/>
              <a:ext cx="434975" cy="1143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2" name="Rectángulo 21">
            <a:extLst>
              <a:ext uri="{FF2B5EF4-FFF2-40B4-BE49-F238E27FC236}">
                <a16:creationId xmlns:a16="http://schemas.microsoft.com/office/drawing/2014/main" id="{E6456990-29EF-CC4E-B507-B2F3A539CF19}"/>
              </a:ext>
            </a:extLst>
          </p:cNvPr>
          <p:cNvSpPr/>
          <p:nvPr/>
        </p:nvSpPr>
        <p:spPr>
          <a:xfrm>
            <a:off x="5418895" y="1976206"/>
            <a:ext cx="1354210" cy="6136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latin typeface="Arial" panose="020B0604020202020204" pitchFamily="34" charset="0"/>
                <a:cs typeface="Arial" panose="020B0604020202020204" pitchFamily="34" charset="0"/>
              </a:rPr>
              <a:t>TU LOGO</a:t>
            </a:r>
          </a:p>
          <a:p>
            <a:pPr algn="ctr"/>
            <a:r>
              <a:rPr lang="es-ES" sz="1000" b="1" dirty="0">
                <a:latin typeface="Arial" panose="020B0604020202020204" pitchFamily="34" charset="0"/>
                <a:cs typeface="Arial" panose="020B0604020202020204" pitchFamily="34" charset="0"/>
              </a:rPr>
              <a:t>AQUI</a:t>
            </a:r>
          </a:p>
        </p:txBody>
      </p:sp>
      <p:sp>
        <p:nvSpPr>
          <p:cNvPr id="61" name="CuadroTexto 60">
            <a:extLst>
              <a:ext uri="{FF2B5EF4-FFF2-40B4-BE49-F238E27FC236}">
                <a16:creationId xmlns:a16="http://schemas.microsoft.com/office/drawing/2014/main" id="{3ABD26F0-94EF-2E42-9940-CB8D50F85AC0}"/>
              </a:ext>
            </a:extLst>
          </p:cNvPr>
          <p:cNvSpPr txBox="1"/>
          <p:nvPr/>
        </p:nvSpPr>
        <p:spPr>
          <a:xfrm>
            <a:off x="2933444" y="2959692"/>
            <a:ext cx="6325112" cy="923330"/>
          </a:xfrm>
          <a:prstGeom prst="rect">
            <a:avLst/>
          </a:prstGeom>
          <a:noFill/>
        </p:spPr>
        <p:txBody>
          <a:bodyPr wrap="square" rtlCol="0">
            <a:spAutoFit/>
          </a:bodyPr>
          <a:lstStyle/>
          <a:p>
            <a:pPr algn="ctr"/>
            <a:r>
              <a:rPr lang="es-ES" sz="5400" b="1" dirty="0">
                <a:latin typeface="Arial" panose="020B0604020202020204" pitchFamily="34" charset="0"/>
                <a:cs typeface="Arial" panose="020B0604020202020204" pitchFamily="34" charset="0"/>
              </a:rPr>
              <a:t>¡Muchas gracias!</a:t>
            </a:r>
          </a:p>
        </p:txBody>
      </p:sp>
      <p:sp>
        <p:nvSpPr>
          <p:cNvPr id="66" name="CuadroTexto 65">
            <a:extLst>
              <a:ext uri="{FF2B5EF4-FFF2-40B4-BE49-F238E27FC236}">
                <a16:creationId xmlns:a16="http://schemas.microsoft.com/office/drawing/2014/main" id="{9A2710DF-B1DB-9844-BAED-CDB4CA9E582B}"/>
              </a:ext>
            </a:extLst>
          </p:cNvPr>
          <p:cNvSpPr txBox="1"/>
          <p:nvPr/>
        </p:nvSpPr>
        <p:spPr>
          <a:xfrm>
            <a:off x="2933444" y="4545046"/>
            <a:ext cx="6325112" cy="887231"/>
          </a:xfrm>
          <a:prstGeom prst="rect">
            <a:avLst/>
          </a:prstGeom>
          <a:noFill/>
        </p:spPr>
        <p:txBody>
          <a:bodyPr wrap="square" rtlCol="0">
            <a:spAutoFit/>
          </a:bodyPr>
          <a:lstStyle/>
          <a:p>
            <a:pPr algn="ctr">
              <a:lnSpc>
                <a:spcPct val="200000"/>
              </a:lnSpc>
            </a:pPr>
            <a:r>
              <a:rPr lang="es-ES" sz="1400" b="1" dirty="0">
                <a:solidFill>
                  <a:schemeClr val="bg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www.tumarca.com</a:t>
            </a:r>
            <a:endParaRPr lang="es-ES" sz="1400" b="1" dirty="0">
              <a:solidFill>
                <a:schemeClr val="bg1">
                  <a:lumMod val="50000"/>
                </a:schemeClr>
              </a:solidFill>
              <a:latin typeface="Arial" panose="020B0604020202020204" pitchFamily="34" charset="0"/>
              <a:cs typeface="Arial" panose="020B0604020202020204" pitchFamily="34" charset="0"/>
            </a:endParaRPr>
          </a:p>
          <a:p>
            <a:pPr algn="ctr">
              <a:lnSpc>
                <a:spcPct val="200000"/>
              </a:lnSpc>
            </a:pPr>
            <a:r>
              <a:rPr lang="es-ES" sz="1400" dirty="0" err="1">
                <a:solidFill>
                  <a:schemeClr val="bg1">
                    <a:lumMod val="50000"/>
                  </a:schemeClr>
                </a:solidFill>
                <a:latin typeface="Arial" panose="020B0604020202020204" pitchFamily="34" charset="0"/>
                <a:cs typeface="Arial" panose="020B0604020202020204" pitchFamily="34" charset="0"/>
              </a:rPr>
              <a:t>hola@tumarca.com</a:t>
            </a:r>
            <a:endParaRPr lang="es-ES"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61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EF3E6BE-937E-7649-A7EA-B7721DD481C3}"/>
              </a:ext>
            </a:extLst>
          </p:cNvPr>
          <p:cNvSpPr/>
          <p:nvPr/>
        </p:nvSpPr>
        <p:spPr>
          <a:xfrm>
            <a:off x="5016501" y="150453"/>
            <a:ext cx="6765926"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ÍNDICE</a:t>
            </a:r>
          </a:p>
        </p:txBody>
      </p:sp>
      <p:sp>
        <p:nvSpPr>
          <p:cNvPr id="14" name="Rectángulo 13">
            <a:extLst>
              <a:ext uri="{FF2B5EF4-FFF2-40B4-BE49-F238E27FC236}">
                <a16:creationId xmlns:a16="http://schemas.microsoft.com/office/drawing/2014/main" id="{0DAD0D55-DDC6-EB4F-B328-97E1C7144767}"/>
              </a:ext>
            </a:extLst>
          </p:cNvPr>
          <p:cNvSpPr/>
          <p:nvPr/>
        </p:nvSpPr>
        <p:spPr>
          <a:xfrm rot="5400000">
            <a:off x="11021381" y="73763"/>
            <a:ext cx="87553" cy="1199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99558029-EFA8-4E46-9CFD-E841996F0B94}"/>
              </a:ext>
            </a:extLst>
          </p:cNvPr>
          <p:cNvSpPr/>
          <p:nvPr/>
        </p:nvSpPr>
        <p:spPr>
          <a:xfrm>
            <a:off x="6096000" y="908050"/>
            <a:ext cx="6542085" cy="5016758"/>
          </a:xfrm>
          <a:prstGeom prst="rect">
            <a:avLst/>
          </a:prstGeom>
        </p:spPr>
        <p:txBody>
          <a:bodyPr wrap="square">
            <a:spAutoFit/>
          </a:bodyPr>
          <a:lstStyle/>
          <a:p>
            <a:pPr marL="457200" indent="-457200" fontAlgn="base">
              <a:spcBef>
                <a:spcPts val="1200"/>
              </a:spcBef>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Presentación del ponente</a:t>
            </a:r>
          </a:p>
          <a:p>
            <a:pPr marL="457200" indent="-457200" fontAlgn="base">
              <a:spcBef>
                <a:spcPts val="1200"/>
              </a:spcBef>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Contexto de la presentación</a:t>
            </a:r>
          </a:p>
          <a:p>
            <a:pPr marL="457200" indent="-457200" fontAlgn="base">
              <a:spcBef>
                <a:spcPts val="1200"/>
              </a:spcBef>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Descripción de la metodología </a:t>
            </a:r>
          </a:p>
          <a:p>
            <a:pPr marL="457200" indent="-457200" fontAlgn="base">
              <a:spcBef>
                <a:spcPts val="1200"/>
              </a:spcBef>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Modelo de negocio</a:t>
            </a:r>
          </a:p>
          <a:p>
            <a:pPr marL="457200" indent="-457200" fontAlgn="base">
              <a:spcBef>
                <a:spcPts val="1200"/>
              </a:spcBef>
              <a:buFont typeface="+mj-lt"/>
              <a:buAutoNum type="arabicPeriod"/>
            </a:pPr>
            <a:endParaRPr lang="es-ES_tradnl" sz="2000" b="1" dirty="0">
              <a:latin typeface="Arial" panose="020B0604020202020204" pitchFamily="34" charset="0"/>
              <a:ea typeface="MS Gothic" panose="020B0609070205080204" pitchFamily="49" charset="-128"/>
              <a:cs typeface="Arial" panose="020B0604020202020204" pitchFamily="34" charset="0"/>
            </a:endParaRPr>
          </a:p>
          <a:p>
            <a:pPr marL="457200" indent="-457200" fontAlgn="base">
              <a:spcBef>
                <a:spcPts val="1200"/>
              </a:spcBef>
              <a:buFont typeface="+mj-lt"/>
              <a:buAutoNum type="arabicPeriod"/>
            </a:pPr>
            <a:endParaRPr lang="es-ES_tradnl" sz="2000" b="1" dirty="0">
              <a:latin typeface="Arial" panose="020B0604020202020204" pitchFamily="34" charset="0"/>
              <a:ea typeface="MS Gothic" panose="020B0609070205080204" pitchFamily="49" charset="-128"/>
              <a:cs typeface="Arial" panose="020B0604020202020204" pitchFamily="34" charset="0"/>
            </a:endParaRPr>
          </a:p>
          <a:p>
            <a:pPr marL="457200" indent="-457200" fontAlgn="base">
              <a:spcBef>
                <a:spcPts val="1200"/>
              </a:spcBef>
              <a:buFont typeface="+mj-lt"/>
              <a:buAutoNum type="arabicPeriod"/>
            </a:pPr>
            <a:endParaRPr lang="es-ES_tradnl" sz="2000" b="1" dirty="0">
              <a:latin typeface="Arial" panose="020B0604020202020204" pitchFamily="34" charset="0"/>
              <a:ea typeface="MS Gothic" panose="020B0609070205080204" pitchFamily="49" charset="-128"/>
              <a:cs typeface="Arial" panose="020B0604020202020204" pitchFamily="34" charset="0"/>
            </a:endParaRPr>
          </a:p>
          <a:p>
            <a:pPr marL="457200" indent="-457200" fontAlgn="base">
              <a:spcBef>
                <a:spcPts val="1200"/>
              </a:spcBef>
              <a:buFont typeface="+mj-lt"/>
              <a:buAutoNum type="arabicPeriod"/>
            </a:pPr>
            <a:endParaRPr lang="es-ES_tradnl" sz="2000" b="1" dirty="0">
              <a:latin typeface="Arial" panose="020B0604020202020204" pitchFamily="34" charset="0"/>
              <a:ea typeface="MS Gothic" panose="020B0609070205080204" pitchFamily="49" charset="-128"/>
              <a:cs typeface="Arial" panose="020B0604020202020204" pitchFamily="34" charset="0"/>
            </a:endParaRPr>
          </a:p>
          <a:p>
            <a:pPr marL="457200" indent="-457200" fontAlgn="base">
              <a:spcBef>
                <a:spcPts val="1200"/>
              </a:spcBef>
              <a:buFont typeface="+mj-lt"/>
              <a:buAutoNum type="arabicPeriod"/>
            </a:pPr>
            <a:endParaRPr lang="es-ES_tradnl" sz="2000" b="1" dirty="0">
              <a:latin typeface="Arial" panose="020B0604020202020204" pitchFamily="34" charset="0"/>
              <a:ea typeface="MS Gothic" panose="020B0609070205080204" pitchFamily="49" charset="-128"/>
              <a:cs typeface="Arial" panose="020B0604020202020204" pitchFamily="34" charset="0"/>
            </a:endParaRPr>
          </a:p>
          <a:p>
            <a:pPr marL="457200" indent="-457200" fontAlgn="base">
              <a:spcBef>
                <a:spcPts val="1200"/>
              </a:spcBef>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Plantilla de trabajo</a:t>
            </a:r>
          </a:p>
          <a:p>
            <a:pPr marL="457200" indent="-457200" fontAlgn="base">
              <a:spcBef>
                <a:spcPts val="1200"/>
              </a:spcBef>
              <a:buFont typeface="+mj-lt"/>
              <a:buAutoNum type="arabicPeriod"/>
            </a:pPr>
            <a:r>
              <a:rPr lang="es-ES_tradnl" sz="2000" b="1" dirty="0">
                <a:latin typeface="Arial" panose="020B0604020202020204" pitchFamily="34" charset="0"/>
                <a:ea typeface="MS Gothic" panose="020B0609070205080204" pitchFamily="49" charset="-128"/>
                <a:cs typeface="Arial" panose="020B0604020202020204" pitchFamily="34" charset="0"/>
              </a:rPr>
              <a:t>Conclusión</a:t>
            </a:r>
          </a:p>
        </p:txBody>
      </p:sp>
      <p:sp>
        <p:nvSpPr>
          <p:cNvPr id="3" name="Rectángulo 2">
            <a:extLst>
              <a:ext uri="{FF2B5EF4-FFF2-40B4-BE49-F238E27FC236}">
                <a16:creationId xmlns:a16="http://schemas.microsoft.com/office/drawing/2014/main" id="{2EBC822D-F719-FF40-93E8-905B82F719B9}"/>
              </a:ext>
            </a:extLst>
          </p:cNvPr>
          <p:cNvSpPr/>
          <p:nvPr/>
        </p:nvSpPr>
        <p:spPr>
          <a:xfrm>
            <a:off x="6583830" y="2684424"/>
            <a:ext cx="4159624" cy="2169825"/>
          </a:xfrm>
          <a:prstGeom prst="rect">
            <a:avLst/>
          </a:prstGeom>
        </p:spPr>
        <p:txBody>
          <a:bodyPr wrap="square">
            <a:spAutoFit/>
          </a:bodyPr>
          <a:lstStyle/>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Los recursos claves</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Actividades clave</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Los clientes</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Propuesta de valor</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Canales</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Relaciones del cliente </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Socios clave</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Beneficios</a:t>
            </a:r>
          </a:p>
          <a:p>
            <a:pPr marL="347663" lvl="1" indent="-342900" fontAlgn="base">
              <a:buFont typeface="+mj-lt"/>
              <a:buAutoNum type="alphaLcPeriod"/>
            </a:pPr>
            <a:r>
              <a:rPr lang="es-ES_tradnl" sz="1500" dirty="0">
                <a:solidFill>
                  <a:schemeClr val="bg1">
                    <a:lumMod val="50000"/>
                  </a:schemeClr>
                </a:solidFill>
                <a:latin typeface="Arial" panose="020B0604020202020204" pitchFamily="34" charset="0"/>
                <a:ea typeface="MS Gothic" panose="020B0609070205080204" pitchFamily="49" charset="-128"/>
                <a:cs typeface="Arial" panose="020B0604020202020204" pitchFamily="34" charset="0"/>
              </a:rPr>
              <a:t>Costes</a:t>
            </a:r>
          </a:p>
        </p:txBody>
      </p:sp>
      <p:pic>
        <p:nvPicPr>
          <p:cNvPr id="4" name="Imagen 3">
            <a:extLst>
              <a:ext uri="{FF2B5EF4-FFF2-40B4-BE49-F238E27FC236}">
                <a16:creationId xmlns:a16="http://schemas.microsoft.com/office/drawing/2014/main" id="{FA8799C2-7B13-F1D5-34A0-7B30095CEF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123858">
            <a:off x="761470" y="2310081"/>
            <a:ext cx="4486983" cy="2991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408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820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5"/>
        <p:cNvGrpSpPr/>
        <p:nvPr/>
      </p:nvGrpSpPr>
      <p:grpSpPr>
        <a:xfrm>
          <a:off x="0" y="0"/>
          <a:ext cx="0" cy="0"/>
          <a:chOff x="0" y="0"/>
          <a:chExt cx="0" cy="0"/>
        </a:xfrm>
      </p:grpSpPr>
    </p:spTree>
    <p:extLst>
      <p:ext uri="{BB962C8B-B14F-4D97-AF65-F5344CB8AC3E}">
        <p14:creationId xmlns:p14="http://schemas.microsoft.com/office/powerpoint/2010/main" val="395252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7FCACC82-DA3E-65FB-7E72-442E9310A4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Elipse 7">
            <a:extLst>
              <a:ext uri="{FF2B5EF4-FFF2-40B4-BE49-F238E27FC236}">
                <a16:creationId xmlns:a16="http://schemas.microsoft.com/office/drawing/2014/main" id="{B425EB2A-23DE-AD44-AA17-D0A31AD1BD92}"/>
              </a:ext>
            </a:extLst>
          </p:cNvPr>
          <p:cNvSpPr/>
          <p:nvPr/>
        </p:nvSpPr>
        <p:spPr>
          <a:xfrm>
            <a:off x="7059780" y="2050138"/>
            <a:ext cx="1487222" cy="1487222"/>
          </a:xfrm>
          <a:prstGeom prst="ellipse">
            <a:avLst/>
          </a:prstGeom>
          <a:solidFill>
            <a:schemeClr val="bg1">
              <a:lumMod val="9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Google Shape;1905;p15">
            <a:extLst>
              <a:ext uri="{FF2B5EF4-FFF2-40B4-BE49-F238E27FC236}">
                <a16:creationId xmlns:a16="http://schemas.microsoft.com/office/drawing/2014/main" id="{CCD77C0D-4678-744E-967D-00CED96C3620}"/>
              </a:ext>
            </a:extLst>
          </p:cNvPr>
          <p:cNvSpPr txBox="1">
            <a:spLocks/>
          </p:cNvSpPr>
          <p:nvPr/>
        </p:nvSpPr>
        <p:spPr>
          <a:xfrm>
            <a:off x="4946641" y="3241897"/>
            <a:ext cx="5713500" cy="8280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ES" sz="2000" dirty="0">
                <a:latin typeface="Arial" panose="020B0604020202020204" pitchFamily="34" charset="0"/>
                <a:cs typeface="Arial" panose="020B0604020202020204" pitchFamily="34" charset="0"/>
              </a:rPr>
              <a:t>Hola, soy</a:t>
            </a:r>
          </a:p>
        </p:txBody>
      </p:sp>
      <p:sp>
        <p:nvSpPr>
          <p:cNvPr id="3" name="Google Shape;1906;p15">
            <a:extLst>
              <a:ext uri="{FF2B5EF4-FFF2-40B4-BE49-F238E27FC236}">
                <a16:creationId xmlns:a16="http://schemas.microsoft.com/office/drawing/2014/main" id="{734005DA-07C2-E24A-BF74-C35D9990F14A}"/>
              </a:ext>
            </a:extLst>
          </p:cNvPr>
          <p:cNvSpPr txBox="1">
            <a:spLocks/>
          </p:cNvSpPr>
          <p:nvPr/>
        </p:nvSpPr>
        <p:spPr>
          <a:xfrm>
            <a:off x="4946641" y="3938216"/>
            <a:ext cx="5713500" cy="784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s-ES" b="1" dirty="0">
                <a:latin typeface="Arial" panose="020B0604020202020204" pitchFamily="34" charset="0"/>
                <a:cs typeface="Arial" panose="020B0604020202020204" pitchFamily="34" charset="0"/>
              </a:rPr>
              <a:t>Nombre Apellido</a:t>
            </a:r>
          </a:p>
        </p:txBody>
      </p:sp>
      <p:sp>
        <p:nvSpPr>
          <p:cNvPr id="4" name="Google Shape;1907;p15">
            <a:extLst>
              <a:ext uri="{FF2B5EF4-FFF2-40B4-BE49-F238E27FC236}">
                <a16:creationId xmlns:a16="http://schemas.microsoft.com/office/drawing/2014/main" id="{7C716A8B-1342-BD46-B72E-8ED398C8345D}"/>
              </a:ext>
            </a:extLst>
          </p:cNvPr>
          <p:cNvSpPr txBox="1">
            <a:spLocks/>
          </p:cNvSpPr>
          <p:nvPr/>
        </p:nvSpPr>
        <p:spPr>
          <a:xfrm>
            <a:off x="4946641" y="4715642"/>
            <a:ext cx="5713500" cy="93150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s-ES" sz="1600" dirty="0">
                <a:latin typeface="Arial" panose="020B0604020202020204" pitchFamily="34" charset="0"/>
                <a:cs typeface="Arial" panose="020B0604020202020204" pitchFamily="34" charset="0"/>
              </a:rPr>
              <a:t>Puedes contactarme en:</a:t>
            </a:r>
          </a:p>
          <a:p>
            <a:pPr marL="0" indent="0" algn="ctr">
              <a:spcBef>
                <a:spcPts val="600"/>
              </a:spcBef>
              <a:buFont typeface="Arial" panose="020B0604020202020204" pitchFamily="34" charset="0"/>
              <a:buNone/>
            </a:pPr>
            <a:r>
              <a:rPr lang="es-ES" sz="1600" dirty="0">
                <a:latin typeface="Arial" panose="020B0604020202020204" pitchFamily="34" charset="0"/>
                <a:cs typeface="Arial" panose="020B0604020202020204" pitchFamily="34" charset="0"/>
              </a:rPr>
              <a:t>@</a:t>
            </a:r>
            <a:r>
              <a:rPr lang="es-ES" sz="1600" dirty="0" err="1">
                <a:latin typeface="Arial" panose="020B0604020202020204" pitchFamily="34" charset="0"/>
                <a:cs typeface="Arial" panose="020B0604020202020204" pitchFamily="34" charset="0"/>
              </a:rPr>
              <a:t>misredes</a:t>
            </a:r>
            <a:r>
              <a:rPr lang="es-ES" sz="1600" dirty="0">
                <a:latin typeface="Arial" panose="020B0604020202020204" pitchFamily="34" charset="0"/>
                <a:cs typeface="Arial" panose="020B0604020202020204" pitchFamily="34" charset="0"/>
              </a:rPr>
              <a:t> / e-mail</a:t>
            </a:r>
          </a:p>
        </p:txBody>
      </p:sp>
      <p:pic>
        <p:nvPicPr>
          <p:cNvPr id="7" name="Gráfico 6" descr="Usuario">
            <a:extLst>
              <a:ext uri="{FF2B5EF4-FFF2-40B4-BE49-F238E27FC236}">
                <a16:creationId xmlns:a16="http://schemas.microsoft.com/office/drawing/2014/main" id="{828B964D-2F25-754A-89F3-7C4497EB27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1181" y="2200996"/>
            <a:ext cx="1144420" cy="1144420"/>
          </a:xfrm>
          <a:prstGeom prst="rect">
            <a:avLst/>
          </a:prstGeom>
        </p:spPr>
      </p:pic>
      <p:pic>
        <p:nvPicPr>
          <p:cNvPr id="9" name="Imagen 8">
            <a:extLst>
              <a:ext uri="{FF2B5EF4-FFF2-40B4-BE49-F238E27FC236}">
                <a16:creationId xmlns:a16="http://schemas.microsoft.com/office/drawing/2014/main" id="{4F9B54FB-93AA-8549-A8A9-4654EDC22161}"/>
              </a:ext>
            </a:extLst>
          </p:cNvPr>
          <p:cNvPicPr>
            <a:picLocks noChangeAspect="1"/>
          </p:cNvPicPr>
          <p:nvPr/>
        </p:nvPicPr>
        <p:blipFill>
          <a:blip r:embed="rId5"/>
          <a:stretch>
            <a:fillRect/>
          </a:stretch>
        </p:blipFill>
        <p:spPr>
          <a:xfrm>
            <a:off x="226494" y="227913"/>
            <a:ext cx="1079500" cy="368300"/>
          </a:xfrm>
          <a:prstGeom prst="rect">
            <a:avLst/>
          </a:prstGeom>
        </p:spPr>
      </p:pic>
      <p:sp>
        <p:nvSpPr>
          <p:cNvPr id="11" name="Rectángulo 10">
            <a:extLst>
              <a:ext uri="{FF2B5EF4-FFF2-40B4-BE49-F238E27FC236}">
                <a16:creationId xmlns:a16="http://schemas.microsoft.com/office/drawing/2014/main" id="{3C218E2A-C60E-6F4A-9507-91F36744AB0C}"/>
              </a:ext>
            </a:extLst>
          </p:cNvPr>
          <p:cNvSpPr/>
          <p:nvPr/>
        </p:nvSpPr>
        <p:spPr>
          <a:xfrm>
            <a:off x="8406181" y="150453"/>
            <a:ext cx="3377832"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PONENTE</a:t>
            </a:r>
          </a:p>
        </p:txBody>
      </p:sp>
      <p:sp>
        <p:nvSpPr>
          <p:cNvPr id="12" name="Rectángulo 11">
            <a:extLst>
              <a:ext uri="{FF2B5EF4-FFF2-40B4-BE49-F238E27FC236}">
                <a16:creationId xmlns:a16="http://schemas.microsoft.com/office/drawing/2014/main" id="{8ADD097E-70A3-6A43-A161-707F1495958A}"/>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6932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3F2E6EC7-57FD-46CA-44FB-094A58E9CE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1" y="0"/>
            <a:ext cx="12192000" cy="6858000"/>
          </a:xfrm>
          <a:prstGeom prst="rect">
            <a:avLst/>
          </a:prstGeom>
        </p:spPr>
      </p:pic>
      <p:sp>
        <p:nvSpPr>
          <p:cNvPr id="5" name="Rectángulo 4">
            <a:extLst>
              <a:ext uri="{FF2B5EF4-FFF2-40B4-BE49-F238E27FC236}">
                <a16:creationId xmlns:a16="http://schemas.microsoft.com/office/drawing/2014/main" id="{72371E9F-3783-864C-A263-5B6B5C15C318}"/>
              </a:ext>
            </a:extLst>
          </p:cNvPr>
          <p:cNvSpPr/>
          <p:nvPr/>
        </p:nvSpPr>
        <p:spPr>
          <a:xfrm>
            <a:off x="6096001" y="150453"/>
            <a:ext cx="5686426"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OBJETIVO</a:t>
            </a:r>
          </a:p>
        </p:txBody>
      </p:sp>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5016499" y="1268413"/>
            <a:ext cx="6400729" cy="4739759"/>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ANTECEDENTES &amp; OBJETIVOS</a:t>
            </a:r>
          </a:p>
          <a:p>
            <a:r>
              <a:rPr lang="es-ES" sz="2000" b="1" dirty="0">
                <a:latin typeface="Arial" panose="020B0604020202020204" pitchFamily="34" charset="0"/>
                <a:cs typeface="Arial" panose="020B0604020202020204" pitchFamily="34" charset="0"/>
              </a:rPr>
              <a:t>El contexto del proyecto</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Explica el contexto de la presentación, el motivo por el que vas a presentar el modelo de negocio personal. Da a conocer cuales son los objetivos que se persiguen.</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Explica si el modelo a presentar o a realizar es el actual, el futuro o consiste en una variación debido a un cambio estratégico. Esta metodología es perfecta para definir, presentar y dar a conocer un modelo de negocio personal o la idea de una startup.</a:t>
            </a: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Esta plantilla de presentación puede usarse para la realización de un taller en equipo para la definición del modelo de negocio personal mediante la metodología de Osterwalder.</a:t>
            </a:r>
          </a:p>
        </p:txBody>
      </p:sp>
    </p:spTree>
    <p:extLst>
      <p:ext uri="{BB962C8B-B14F-4D97-AF65-F5344CB8AC3E}">
        <p14:creationId xmlns:p14="http://schemas.microsoft.com/office/powerpoint/2010/main" val="2312101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6096001" y="150453"/>
            <a:ext cx="5686426"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METODOLOGÍA</a:t>
            </a:r>
          </a:p>
        </p:txBody>
      </p:sp>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1268413"/>
            <a:ext cx="5688013" cy="4739759"/>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EL MODELO DE NEGOCIO PERSONAL</a:t>
            </a:r>
          </a:p>
          <a:p>
            <a:r>
              <a:rPr lang="es-ES" sz="2000" b="1" dirty="0">
                <a:latin typeface="Arial" panose="020B0604020202020204" pitchFamily="34" charset="0"/>
                <a:cs typeface="Arial" panose="020B0604020202020204" pitchFamily="34" charset="0"/>
              </a:rPr>
              <a:t>Presentar la metodología</a:t>
            </a:r>
          </a:p>
          <a:p>
            <a:endParaRPr lang="es-ES" b="1"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El modelo de negocio personal es una metodología sencilla para </a:t>
            </a:r>
            <a:r>
              <a:rPr lang="es-ES" b="1" dirty="0">
                <a:latin typeface="Arial" panose="020B0604020202020204" pitchFamily="34" charset="0"/>
                <a:cs typeface="Arial" panose="020B0604020202020204" pitchFamily="34" charset="0"/>
              </a:rPr>
              <a:t>definir una estrategia personal </a:t>
            </a:r>
            <a:r>
              <a:rPr lang="es-ES" dirty="0">
                <a:latin typeface="Arial" panose="020B0604020202020204" pitchFamily="34" charset="0"/>
                <a:cs typeface="Arial" panose="020B0604020202020204" pitchFamily="34" charset="0"/>
              </a:rPr>
              <a:t>que nos ayude a conseguir lo que deseamos hacer en el futuro.</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Para facilitar el proceso de reflexión vamos a utilizar una metodología con 9 apartados para alinear nuestras capacidades y gustos con las oportunidades del mercado laboral.</a:t>
            </a:r>
          </a:p>
          <a:p>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Con esta presentación vamos a dar a conocer el  modelo de negocio personal.</a:t>
            </a:r>
          </a:p>
        </p:txBody>
      </p:sp>
      <p:pic>
        <p:nvPicPr>
          <p:cNvPr id="2" name="Imagen 1">
            <a:extLst>
              <a:ext uri="{FF2B5EF4-FFF2-40B4-BE49-F238E27FC236}">
                <a16:creationId xmlns:a16="http://schemas.microsoft.com/office/drawing/2014/main" id="{98DBA3D6-6E25-053D-FE41-24C90DAF15EC}"/>
              </a:ext>
            </a:extLst>
          </p:cNvPr>
          <p:cNvPicPr>
            <a:picLocks noChangeAspect="1"/>
          </p:cNvPicPr>
          <p:nvPr/>
        </p:nvPicPr>
        <p:blipFill>
          <a:blip r:embed="rId2"/>
          <a:stretch>
            <a:fillRect/>
          </a:stretch>
        </p:blipFill>
        <p:spPr>
          <a:xfrm>
            <a:off x="168695" y="1594230"/>
            <a:ext cx="5629931" cy="4714495"/>
          </a:xfrm>
          <a:prstGeom prst="rect">
            <a:avLst/>
          </a:prstGeom>
        </p:spPr>
      </p:pic>
    </p:spTree>
    <p:extLst>
      <p:ext uri="{BB962C8B-B14F-4D97-AF65-F5344CB8AC3E}">
        <p14:creationId xmlns:p14="http://schemas.microsoft.com/office/powerpoint/2010/main" val="3780054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AFE1C50-3C38-3D47-81C9-3211CF63E629}"/>
              </a:ext>
            </a:extLst>
          </p:cNvPr>
          <p:cNvSpPr txBox="1"/>
          <p:nvPr/>
        </p:nvSpPr>
        <p:spPr>
          <a:xfrm>
            <a:off x="6094414" y="920621"/>
            <a:ext cx="5688013" cy="5170646"/>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EL MÉTODO</a:t>
            </a:r>
          </a:p>
          <a:p>
            <a:r>
              <a:rPr lang="es-ES" sz="2000" b="1" dirty="0">
                <a:latin typeface="Arial" panose="020B0604020202020204" pitchFamily="34" charset="0"/>
                <a:cs typeface="Arial" panose="020B0604020202020204" pitchFamily="34" charset="0"/>
              </a:rPr>
              <a:t>Construir el modelo de negocio personal</a:t>
            </a:r>
          </a:p>
          <a:p>
            <a:endParaRPr lang="es-ES" sz="14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La mejor manera de definir un modelo de negocio personal es dividirlo en partes básicos para simplificar el proceso.</a:t>
            </a:r>
          </a:p>
          <a:p>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Estos módulos están relacionados entre si, y un cambio en uno de ellos puede afectar a otros módulos o bloques del modelo. El diagrama propone 9 bloques sobre los que definir nuestro modelo personal.</a:t>
            </a:r>
          </a:p>
          <a:p>
            <a:endParaRPr lang="es-E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dirty="0"/>
              <a:t>Paso 1: Los recursos claves: ¿Quién eres? y ¿Qué tienes?</a:t>
            </a:r>
          </a:p>
          <a:p>
            <a:pPr marL="285750" indent="-285750">
              <a:buFont typeface="Arial" panose="020B0604020202020204" pitchFamily="34" charset="0"/>
              <a:buChar char="•"/>
            </a:pPr>
            <a:r>
              <a:rPr lang="es-ES" sz="1600" dirty="0"/>
              <a:t>Paso 2: Actividades clave: ¿Qué haces?</a:t>
            </a:r>
          </a:p>
          <a:p>
            <a:pPr marL="285750" indent="-285750">
              <a:buFont typeface="Arial" panose="020B0604020202020204" pitchFamily="34" charset="0"/>
              <a:buChar char="•"/>
            </a:pPr>
            <a:r>
              <a:rPr lang="es-ES" sz="1600" dirty="0"/>
              <a:t>Paso 3: Los clientes: ¿A quién ayudas?</a:t>
            </a:r>
          </a:p>
          <a:p>
            <a:pPr marL="285750" indent="-285750">
              <a:buFont typeface="Arial" panose="020B0604020202020204" pitchFamily="34" charset="0"/>
              <a:buChar char="•"/>
            </a:pPr>
            <a:r>
              <a:rPr lang="es-ES" sz="1600" dirty="0"/>
              <a:t>Paso 4: Propuesta de valor: ¿Cómo ayudas?</a:t>
            </a:r>
          </a:p>
          <a:p>
            <a:pPr marL="285750" indent="-285750">
              <a:buFont typeface="Arial" panose="020B0604020202020204" pitchFamily="34" charset="0"/>
              <a:buChar char="•"/>
            </a:pPr>
            <a:r>
              <a:rPr lang="es-ES" sz="1600" dirty="0"/>
              <a:t>Paso 5: Canales: ¿Cómo descubren tus clientes tu propuesta?</a:t>
            </a:r>
          </a:p>
          <a:p>
            <a:pPr marL="285750" indent="-285750">
              <a:buFont typeface="Arial" panose="020B0604020202020204" pitchFamily="34" charset="0"/>
              <a:buChar char="•"/>
            </a:pPr>
            <a:r>
              <a:rPr lang="es-ES" sz="1600" dirty="0"/>
              <a:t>Paso 6: Relaciones del cliente. ¿Cómo interactúas?</a:t>
            </a:r>
          </a:p>
          <a:p>
            <a:pPr marL="285750" indent="-285750">
              <a:buFont typeface="Arial" panose="020B0604020202020204" pitchFamily="34" charset="0"/>
              <a:buChar char="•"/>
            </a:pPr>
            <a:r>
              <a:rPr lang="es-ES" sz="1600" dirty="0"/>
              <a:t>Paso 7: Socios clave. ¿Quiénes te ayudan? </a:t>
            </a:r>
          </a:p>
          <a:p>
            <a:pPr marL="285750" indent="-285750">
              <a:buFont typeface="Arial" panose="020B0604020202020204" pitchFamily="34" charset="0"/>
              <a:buChar char="•"/>
            </a:pPr>
            <a:r>
              <a:rPr lang="es-ES" sz="1600" dirty="0"/>
              <a:t>Paso 8: Beneficios. ¿Qué obtienes? </a:t>
            </a:r>
          </a:p>
          <a:p>
            <a:pPr marL="285750" indent="-285750">
              <a:buFont typeface="Arial" panose="020B0604020202020204" pitchFamily="34" charset="0"/>
              <a:buChar char="•"/>
            </a:pPr>
            <a:r>
              <a:rPr lang="es-ES" sz="1600" dirty="0"/>
              <a:t>Paso 9: Costes. ¿Qué das?</a:t>
            </a:r>
            <a:endParaRPr lang="es-ES" sz="1600"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2"/>
          <a:stretch>
            <a:fillRect/>
          </a:stretch>
        </p:blipFill>
        <p:spPr>
          <a:xfrm>
            <a:off x="250400" y="227913"/>
            <a:ext cx="1079500" cy="368300"/>
          </a:xfrm>
          <a:prstGeom prst="rect">
            <a:avLst/>
          </a:prstGeom>
        </p:spPr>
      </p:pic>
      <p:sp>
        <p:nvSpPr>
          <p:cNvPr id="6" name="Rectángulo 5">
            <a:extLst>
              <a:ext uri="{FF2B5EF4-FFF2-40B4-BE49-F238E27FC236}">
                <a16:creationId xmlns:a16="http://schemas.microsoft.com/office/drawing/2014/main" id="{DBD876F7-E4AE-284D-B598-EFE6A0BC0965}"/>
              </a:ext>
            </a:extLst>
          </p:cNvPr>
          <p:cNvSpPr/>
          <p:nvPr/>
        </p:nvSpPr>
        <p:spPr>
          <a:xfrm>
            <a:off x="6096001" y="150453"/>
            <a:ext cx="5686426"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METODOLOGÍA</a:t>
            </a:r>
          </a:p>
        </p:txBody>
      </p:sp>
      <p:sp>
        <p:nvSpPr>
          <p:cNvPr id="7" name="Rectángulo 6">
            <a:extLst>
              <a:ext uri="{FF2B5EF4-FFF2-40B4-BE49-F238E27FC236}">
                <a16:creationId xmlns:a16="http://schemas.microsoft.com/office/drawing/2014/main" id="{E0C33CAC-5D86-6546-BE9F-93D3B4341635}"/>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2">
            <a:extLst>
              <a:ext uri="{FF2B5EF4-FFF2-40B4-BE49-F238E27FC236}">
                <a16:creationId xmlns:a16="http://schemas.microsoft.com/office/drawing/2014/main" id="{0C48CC1E-5DBE-CA36-5B67-E0725BC628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61088" y="1735952"/>
            <a:ext cx="4625743" cy="353998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a:extLst>
              <a:ext uri="{FF2B5EF4-FFF2-40B4-BE49-F238E27FC236}">
                <a16:creationId xmlns:a16="http://schemas.microsoft.com/office/drawing/2014/main" id="{C39EE84E-C0A4-3A2A-70AF-B066E2F0F804}"/>
              </a:ext>
            </a:extLst>
          </p:cNvPr>
          <p:cNvGrpSpPr/>
          <p:nvPr/>
        </p:nvGrpSpPr>
        <p:grpSpPr>
          <a:xfrm>
            <a:off x="409573" y="1837045"/>
            <a:ext cx="4967315" cy="3801382"/>
            <a:chOff x="3419988" y="1433658"/>
            <a:chExt cx="5635112" cy="4312433"/>
          </a:xfrm>
        </p:grpSpPr>
        <p:pic>
          <p:nvPicPr>
            <p:cNvPr id="11" name="Picture 2">
              <a:extLst>
                <a:ext uri="{FF2B5EF4-FFF2-40B4-BE49-F238E27FC236}">
                  <a16:creationId xmlns:a16="http://schemas.microsoft.com/office/drawing/2014/main" id="{906D86AB-36D1-29BE-860E-E56E5479D6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9988" y="1433658"/>
              <a:ext cx="5635112" cy="4312433"/>
            </a:xfrm>
            <a:prstGeom prst="rect">
              <a:avLst/>
            </a:prstGeom>
            <a:noFill/>
            <a:extLst>
              <a:ext uri="{909E8E84-426E-40DD-AFC4-6F175D3DCCD1}">
                <a14:hiddenFill xmlns:a14="http://schemas.microsoft.com/office/drawing/2010/main">
                  <a:solidFill>
                    <a:srgbClr val="FFFFFF"/>
                  </a:solidFill>
                </a14:hiddenFill>
              </a:ext>
            </a:extLst>
          </p:spPr>
        </p:pic>
        <p:sp>
          <p:nvSpPr>
            <p:cNvPr id="12" name="Elipse 11">
              <a:extLst>
                <a:ext uri="{FF2B5EF4-FFF2-40B4-BE49-F238E27FC236}">
                  <a16:creationId xmlns:a16="http://schemas.microsoft.com/office/drawing/2014/main" id="{6508BDE3-E168-296C-A241-3F6D898A07BD}"/>
                </a:ext>
              </a:extLst>
            </p:cNvPr>
            <p:cNvSpPr/>
            <p:nvPr/>
          </p:nvSpPr>
          <p:spPr>
            <a:xfrm>
              <a:off x="4654550" y="3348574"/>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solidFill>
                  <a:latin typeface="Arial" panose="020B0604020202020204" pitchFamily="34" charset="0"/>
                  <a:cs typeface="Arial" panose="020B0604020202020204" pitchFamily="34" charset="0"/>
                </a:rPr>
                <a:t>1</a:t>
              </a:r>
            </a:p>
          </p:txBody>
        </p:sp>
        <p:sp>
          <p:nvSpPr>
            <p:cNvPr id="13" name="Elipse 12">
              <a:extLst>
                <a:ext uri="{FF2B5EF4-FFF2-40B4-BE49-F238E27FC236}">
                  <a16:creationId xmlns:a16="http://schemas.microsoft.com/office/drawing/2014/main" id="{3F1EDE18-D3BB-50CB-2B9E-0DDAA37D2690}"/>
                </a:ext>
              </a:extLst>
            </p:cNvPr>
            <p:cNvSpPr/>
            <p:nvPr/>
          </p:nvSpPr>
          <p:spPr>
            <a:xfrm>
              <a:off x="4654550" y="1913474"/>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solidFill>
                  <a:latin typeface="Arial" panose="020B0604020202020204" pitchFamily="34" charset="0"/>
                  <a:cs typeface="Arial" panose="020B0604020202020204" pitchFamily="34" charset="0"/>
                </a:rPr>
                <a:t>2</a:t>
              </a:r>
            </a:p>
          </p:txBody>
        </p:sp>
        <p:sp>
          <p:nvSpPr>
            <p:cNvPr id="14" name="Elipse 13">
              <a:extLst>
                <a:ext uri="{FF2B5EF4-FFF2-40B4-BE49-F238E27FC236}">
                  <a16:creationId xmlns:a16="http://schemas.microsoft.com/office/drawing/2014/main" id="{590F0EAF-AA83-51D0-4FB7-7E6A960587E8}"/>
                </a:ext>
              </a:extLst>
            </p:cNvPr>
            <p:cNvSpPr/>
            <p:nvPr/>
          </p:nvSpPr>
          <p:spPr>
            <a:xfrm>
              <a:off x="7988300" y="1913474"/>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solidFill>
                  <a:latin typeface="Arial" panose="020B0604020202020204" pitchFamily="34" charset="0"/>
                  <a:cs typeface="Arial" panose="020B0604020202020204" pitchFamily="34" charset="0"/>
                </a:rPr>
                <a:t>3</a:t>
              </a:r>
            </a:p>
          </p:txBody>
        </p:sp>
        <p:sp>
          <p:nvSpPr>
            <p:cNvPr id="15" name="Elipse 14">
              <a:extLst>
                <a:ext uri="{FF2B5EF4-FFF2-40B4-BE49-F238E27FC236}">
                  <a16:creationId xmlns:a16="http://schemas.microsoft.com/office/drawing/2014/main" id="{B40EEAD6-D0E3-91F3-D021-C4976E7D71FA}"/>
                </a:ext>
              </a:extLst>
            </p:cNvPr>
            <p:cNvSpPr/>
            <p:nvPr/>
          </p:nvSpPr>
          <p:spPr>
            <a:xfrm>
              <a:off x="5822950" y="1913474"/>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solidFill>
                  <a:latin typeface="Arial" panose="020B0604020202020204" pitchFamily="34" charset="0"/>
                  <a:cs typeface="Arial" panose="020B0604020202020204" pitchFamily="34" charset="0"/>
                </a:rPr>
                <a:t>4</a:t>
              </a:r>
            </a:p>
          </p:txBody>
        </p:sp>
        <p:sp>
          <p:nvSpPr>
            <p:cNvPr id="16" name="Elipse 15">
              <a:extLst>
                <a:ext uri="{FF2B5EF4-FFF2-40B4-BE49-F238E27FC236}">
                  <a16:creationId xmlns:a16="http://schemas.microsoft.com/office/drawing/2014/main" id="{403A9DED-FC11-843A-8FEA-B9A77A8E1CA2}"/>
                </a:ext>
              </a:extLst>
            </p:cNvPr>
            <p:cNvSpPr/>
            <p:nvPr/>
          </p:nvSpPr>
          <p:spPr>
            <a:xfrm>
              <a:off x="6845300" y="3348574"/>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solidFill>
                  <a:latin typeface="Arial" panose="020B0604020202020204" pitchFamily="34" charset="0"/>
                  <a:cs typeface="Arial" panose="020B0604020202020204" pitchFamily="34" charset="0"/>
                </a:rPr>
                <a:t>5</a:t>
              </a:r>
            </a:p>
          </p:txBody>
        </p:sp>
        <p:sp>
          <p:nvSpPr>
            <p:cNvPr id="17" name="Elipse 16">
              <a:extLst>
                <a:ext uri="{FF2B5EF4-FFF2-40B4-BE49-F238E27FC236}">
                  <a16:creationId xmlns:a16="http://schemas.microsoft.com/office/drawing/2014/main" id="{F4499E10-9E87-FEBB-26A2-95575071FC4F}"/>
                </a:ext>
              </a:extLst>
            </p:cNvPr>
            <p:cNvSpPr/>
            <p:nvPr/>
          </p:nvSpPr>
          <p:spPr>
            <a:xfrm>
              <a:off x="6845300" y="1913474"/>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solidFill>
                  <a:latin typeface="Arial" panose="020B0604020202020204" pitchFamily="34" charset="0"/>
                  <a:cs typeface="Arial" panose="020B0604020202020204" pitchFamily="34" charset="0"/>
                </a:rPr>
                <a:t>6</a:t>
              </a:r>
            </a:p>
          </p:txBody>
        </p:sp>
        <p:sp>
          <p:nvSpPr>
            <p:cNvPr id="18" name="Elipse 17">
              <a:extLst>
                <a:ext uri="{FF2B5EF4-FFF2-40B4-BE49-F238E27FC236}">
                  <a16:creationId xmlns:a16="http://schemas.microsoft.com/office/drawing/2014/main" id="{8BA99A7D-148F-B5DE-0757-FA87B2C6929B}"/>
                </a:ext>
              </a:extLst>
            </p:cNvPr>
            <p:cNvSpPr/>
            <p:nvPr/>
          </p:nvSpPr>
          <p:spPr>
            <a:xfrm>
              <a:off x="3505200" y="1913474"/>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solidFill>
                  <a:latin typeface="Arial" panose="020B0604020202020204" pitchFamily="34" charset="0"/>
                  <a:cs typeface="Arial" panose="020B0604020202020204" pitchFamily="34" charset="0"/>
                </a:rPr>
                <a:t>7</a:t>
              </a:r>
            </a:p>
          </p:txBody>
        </p:sp>
        <p:sp>
          <p:nvSpPr>
            <p:cNvPr id="19" name="Elipse 18">
              <a:extLst>
                <a:ext uri="{FF2B5EF4-FFF2-40B4-BE49-F238E27FC236}">
                  <a16:creationId xmlns:a16="http://schemas.microsoft.com/office/drawing/2014/main" id="{0D1EC735-652B-7621-D202-AB11CFCD054D}"/>
                </a:ext>
              </a:extLst>
            </p:cNvPr>
            <p:cNvSpPr/>
            <p:nvPr/>
          </p:nvSpPr>
          <p:spPr>
            <a:xfrm>
              <a:off x="6324600" y="4866224"/>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solidFill>
                  <a:latin typeface="Arial" panose="020B0604020202020204" pitchFamily="34" charset="0"/>
                  <a:cs typeface="Arial" panose="020B0604020202020204" pitchFamily="34" charset="0"/>
                </a:rPr>
                <a:t>8</a:t>
              </a:r>
            </a:p>
          </p:txBody>
        </p:sp>
        <p:sp>
          <p:nvSpPr>
            <p:cNvPr id="20" name="Elipse 19">
              <a:extLst>
                <a:ext uri="{FF2B5EF4-FFF2-40B4-BE49-F238E27FC236}">
                  <a16:creationId xmlns:a16="http://schemas.microsoft.com/office/drawing/2014/main" id="{6C21F475-E2BA-39DD-3A66-A4F60830CE2E}"/>
                </a:ext>
              </a:extLst>
            </p:cNvPr>
            <p:cNvSpPr/>
            <p:nvPr/>
          </p:nvSpPr>
          <p:spPr>
            <a:xfrm>
              <a:off x="3505200" y="4866224"/>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bg1"/>
                  </a:solidFill>
                  <a:latin typeface="Arial" panose="020B0604020202020204" pitchFamily="34" charset="0"/>
                  <a:cs typeface="Arial" panose="020B0604020202020204" pitchFamily="34" charset="0"/>
                </a:rPr>
                <a:t>9</a:t>
              </a:r>
            </a:p>
          </p:txBody>
        </p:sp>
      </p:grpSp>
    </p:spTree>
    <p:extLst>
      <p:ext uri="{BB962C8B-B14F-4D97-AF65-F5344CB8AC3E}">
        <p14:creationId xmlns:p14="http://schemas.microsoft.com/office/powerpoint/2010/main" val="2764291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L INICIO: IDEAS Y HERRAMIENTAS DEL PERSONAL BRANDING">
            <a:extLst>
              <a:ext uri="{FF2B5EF4-FFF2-40B4-BE49-F238E27FC236}">
                <a16:creationId xmlns:a16="http://schemas.microsoft.com/office/drawing/2014/main" id="{67A6FF8B-4F21-9566-FDE9-3F96B0FEF52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07988" y="908050"/>
            <a:ext cx="8345487" cy="51771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72371E9F-3783-864C-A263-5B6B5C15C318}"/>
              </a:ext>
            </a:extLst>
          </p:cNvPr>
          <p:cNvSpPr/>
          <p:nvPr/>
        </p:nvSpPr>
        <p:spPr>
          <a:xfrm>
            <a:off x="4465243" y="150453"/>
            <a:ext cx="7317183"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EL LIENZO </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3"/>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a:extLst>
              <a:ext uri="{FF2B5EF4-FFF2-40B4-BE49-F238E27FC236}">
                <a16:creationId xmlns:a16="http://schemas.microsoft.com/office/drawing/2014/main" id="{5EE78F14-78EC-5000-646C-CBD854B28767}"/>
              </a:ext>
            </a:extLst>
          </p:cNvPr>
          <p:cNvSpPr/>
          <p:nvPr/>
        </p:nvSpPr>
        <p:spPr>
          <a:xfrm>
            <a:off x="3501232" y="4415155"/>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Arial" panose="020B0604020202020204" pitchFamily="34" charset="0"/>
                <a:cs typeface="Arial" panose="020B0604020202020204" pitchFamily="34" charset="0"/>
              </a:rPr>
              <a:t>1</a:t>
            </a:r>
          </a:p>
        </p:txBody>
      </p:sp>
      <p:sp>
        <p:nvSpPr>
          <p:cNvPr id="11" name="Elipse 10">
            <a:extLst>
              <a:ext uri="{FF2B5EF4-FFF2-40B4-BE49-F238E27FC236}">
                <a16:creationId xmlns:a16="http://schemas.microsoft.com/office/drawing/2014/main" id="{2364251C-A011-151C-885D-AB4463015C39}"/>
              </a:ext>
            </a:extLst>
          </p:cNvPr>
          <p:cNvSpPr/>
          <p:nvPr/>
        </p:nvSpPr>
        <p:spPr>
          <a:xfrm>
            <a:off x="2964937" y="1665547"/>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Arial" panose="020B0604020202020204" pitchFamily="34" charset="0"/>
                <a:cs typeface="Arial" panose="020B0604020202020204" pitchFamily="34" charset="0"/>
              </a:rPr>
              <a:t>2</a:t>
            </a:r>
          </a:p>
        </p:txBody>
      </p:sp>
      <p:sp>
        <p:nvSpPr>
          <p:cNvPr id="12" name="Elipse 11">
            <a:extLst>
              <a:ext uri="{FF2B5EF4-FFF2-40B4-BE49-F238E27FC236}">
                <a16:creationId xmlns:a16="http://schemas.microsoft.com/office/drawing/2014/main" id="{975A22BD-3200-B0DD-091D-4A2A475677BF}"/>
              </a:ext>
            </a:extLst>
          </p:cNvPr>
          <p:cNvSpPr/>
          <p:nvPr/>
        </p:nvSpPr>
        <p:spPr>
          <a:xfrm>
            <a:off x="7781132" y="1665547"/>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Arial" panose="020B0604020202020204" pitchFamily="34" charset="0"/>
                <a:cs typeface="Arial" panose="020B0604020202020204" pitchFamily="34" charset="0"/>
              </a:rPr>
              <a:t>3</a:t>
            </a:r>
          </a:p>
        </p:txBody>
      </p:sp>
      <p:sp>
        <p:nvSpPr>
          <p:cNvPr id="13" name="Elipse 12">
            <a:extLst>
              <a:ext uri="{FF2B5EF4-FFF2-40B4-BE49-F238E27FC236}">
                <a16:creationId xmlns:a16="http://schemas.microsoft.com/office/drawing/2014/main" id="{DA8B47CB-1E44-D78C-1067-B81139C2BEA8}"/>
              </a:ext>
            </a:extLst>
          </p:cNvPr>
          <p:cNvSpPr/>
          <p:nvPr/>
        </p:nvSpPr>
        <p:spPr>
          <a:xfrm>
            <a:off x="4533107" y="1665547"/>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Arial" panose="020B0604020202020204" pitchFamily="34" charset="0"/>
                <a:cs typeface="Arial" panose="020B0604020202020204" pitchFamily="34" charset="0"/>
              </a:rPr>
              <a:t>4</a:t>
            </a:r>
          </a:p>
        </p:txBody>
      </p:sp>
      <p:sp>
        <p:nvSpPr>
          <p:cNvPr id="14" name="Elipse 13">
            <a:extLst>
              <a:ext uri="{FF2B5EF4-FFF2-40B4-BE49-F238E27FC236}">
                <a16:creationId xmlns:a16="http://schemas.microsoft.com/office/drawing/2014/main" id="{A3E88553-A551-F379-B9DB-F5645AAD5A50}"/>
              </a:ext>
            </a:extLst>
          </p:cNvPr>
          <p:cNvSpPr/>
          <p:nvPr/>
        </p:nvSpPr>
        <p:spPr>
          <a:xfrm>
            <a:off x="6751239" y="4415155"/>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Arial" panose="020B0604020202020204" pitchFamily="34" charset="0"/>
                <a:cs typeface="Arial" panose="020B0604020202020204" pitchFamily="34" charset="0"/>
              </a:rPr>
              <a:t>5</a:t>
            </a:r>
          </a:p>
        </p:txBody>
      </p:sp>
      <p:sp>
        <p:nvSpPr>
          <p:cNvPr id="15" name="Elipse 14">
            <a:extLst>
              <a:ext uri="{FF2B5EF4-FFF2-40B4-BE49-F238E27FC236}">
                <a16:creationId xmlns:a16="http://schemas.microsoft.com/office/drawing/2014/main" id="{4441A14F-AD6A-0EC6-812E-7B27A0C09202}"/>
              </a:ext>
            </a:extLst>
          </p:cNvPr>
          <p:cNvSpPr/>
          <p:nvPr/>
        </p:nvSpPr>
        <p:spPr>
          <a:xfrm>
            <a:off x="6163469" y="1665547"/>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Arial" panose="020B0604020202020204" pitchFamily="34" charset="0"/>
                <a:cs typeface="Arial" panose="020B0604020202020204" pitchFamily="34" charset="0"/>
              </a:rPr>
              <a:t>6</a:t>
            </a:r>
          </a:p>
        </p:txBody>
      </p:sp>
      <p:sp>
        <p:nvSpPr>
          <p:cNvPr id="16" name="Elipse 15">
            <a:extLst>
              <a:ext uri="{FF2B5EF4-FFF2-40B4-BE49-F238E27FC236}">
                <a16:creationId xmlns:a16="http://schemas.microsoft.com/office/drawing/2014/main" id="{44246872-C4B8-1B2F-E439-EC7CEF40342E}"/>
              </a:ext>
            </a:extLst>
          </p:cNvPr>
          <p:cNvSpPr/>
          <p:nvPr/>
        </p:nvSpPr>
        <p:spPr>
          <a:xfrm>
            <a:off x="1376644" y="1665547"/>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Arial" panose="020B0604020202020204" pitchFamily="34" charset="0"/>
                <a:cs typeface="Arial" panose="020B0604020202020204" pitchFamily="34" charset="0"/>
              </a:rPr>
              <a:t>7</a:t>
            </a:r>
          </a:p>
        </p:txBody>
      </p:sp>
      <p:sp>
        <p:nvSpPr>
          <p:cNvPr id="17" name="Elipse 16">
            <a:extLst>
              <a:ext uri="{FF2B5EF4-FFF2-40B4-BE49-F238E27FC236}">
                <a16:creationId xmlns:a16="http://schemas.microsoft.com/office/drawing/2014/main" id="{BD0CE382-1F57-30A5-EB93-402DF96C31DC}"/>
              </a:ext>
            </a:extLst>
          </p:cNvPr>
          <p:cNvSpPr/>
          <p:nvPr/>
        </p:nvSpPr>
        <p:spPr>
          <a:xfrm>
            <a:off x="4663282" y="5114678"/>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Arial" panose="020B0604020202020204" pitchFamily="34" charset="0"/>
                <a:cs typeface="Arial" panose="020B0604020202020204" pitchFamily="34" charset="0"/>
              </a:rPr>
              <a:t>8</a:t>
            </a:r>
          </a:p>
        </p:txBody>
      </p:sp>
      <p:sp>
        <p:nvSpPr>
          <p:cNvPr id="18" name="Elipse 17">
            <a:extLst>
              <a:ext uri="{FF2B5EF4-FFF2-40B4-BE49-F238E27FC236}">
                <a16:creationId xmlns:a16="http://schemas.microsoft.com/office/drawing/2014/main" id="{2AC03D35-4F5F-30FD-936A-C01B55EA6982}"/>
              </a:ext>
            </a:extLst>
          </p:cNvPr>
          <p:cNvSpPr/>
          <p:nvPr/>
        </p:nvSpPr>
        <p:spPr>
          <a:xfrm>
            <a:off x="719932" y="5114678"/>
            <a:ext cx="330200" cy="330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Arial" panose="020B0604020202020204" pitchFamily="34" charset="0"/>
                <a:cs typeface="Arial" panose="020B0604020202020204" pitchFamily="34" charset="0"/>
              </a:rPr>
              <a:t>9</a:t>
            </a:r>
          </a:p>
        </p:txBody>
      </p:sp>
      <p:sp>
        <p:nvSpPr>
          <p:cNvPr id="3" name="Rectángulo 2">
            <a:extLst>
              <a:ext uri="{FF2B5EF4-FFF2-40B4-BE49-F238E27FC236}">
                <a16:creationId xmlns:a16="http://schemas.microsoft.com/office/drawing/2014/main" id="{8DBDD40D-FADD-50FB-6BAC-6594F27249AC}"/>
              </a:ext>
            </a:extLst>
          </p:cNvPr>
          <p:cNvSpPr/>
          <p:nvPr/>
        </p:nvSpPr>
        <p:spPr>
          <a:xfrm>
            <a:off x="9210409" y="3429000"/>
            <a:ext cx="2573604" cy="1200329"/>
          </a:xfrm>
          <a:prstGeom prst="rect">
            <a:avLst/>
          </a:prstGeom>
        </p:spPr>
        <p:txBody>
          <a:bodyPr wrap="square">
            <a:spAutoFit/>
          </a:bodyPr>
          <a:lstStyle/>
          <a:p>
            <a:r>
              <a:rPr lang="es-ES" dirty="0">
                <a:solidFill>
                  <a:schemeClr val="accent1">
                    <a:lumMod val="50000"/>
                  </a:schemeClr>
                </a:solidFill>
                <a:latin typeface="Arial" panose="020B0604020202020204" pitchFamily="34" charset="0"/>
                <a:cs typeface="Arial" panose="020B0604020202020204" pitchFamily="34" charset="0"/>
              </a:rPr>
              <a:t>Vamos a definir cada bloque siguiendo un orden secuencial para facilitar el avance.</a:t>
            </a:r>
            <a:endParaRPr lang="es-ES" dirty="0"/>
          </a:p>
        </p:txBody>
      </p:sp>
      <p:sp>
        <p:nvSpPr>
          <p:cNvPr id="29" name="Rectángulo 28">
            <a:extLst>
              <a:ext uri="{FF2B5EF4-FFF2-40B4-BE49-F238E27FC236}">
                <a16:creationId xmlns:a16="http://schemas.microsoft.com/office/drawing/2014/main" id="{1327B69F-F0CF-874A-7E87-E9D66BE8211D}"/>
              </a:ext>
            </a:extLst>
          </p:cNvPr>
          <p:cNvSpPr/>
          <p:nvPr/>
        </p:nvSpPr>
        <p:spPr>
          <a:xfrm>
            <a:off x="9210408" y="4729957"/>
            <a:ext cx="2573605" cy="938719"/>
          </a:xfrm>
          <a:prstGeom prst="rect">
            <a:avLst/>
          </a:prstGeom>
        </p:spPr>
        <p:txBody>
          <a:bodyPr wrap="square">
            <a:spAutoFit/>
          </a:bodyPr>
          <a:lstStyle/>
          <a:p>
            <a:r>
              <a:rPr lang="es-ES" sz="1100" dirty="0">
                <a:solidFill>
                  <a:schemeClr val="bg1">
                    <a:lumMod val="50000"/>
                  </a:schemeClr>
                </a:solidFill>
                <a:latin typeface="Arial" panose="020B0604020202020204" pitchFamily="34" charset="0"/>
                <a:cs typeface="Arial" panose="020B0604020202020204" pitchFamily="34" charset="0"/>
              </a:rPr>
              <a:t>*. También puedes usar la presentación para realizar un taller en equipo. Reparte la ficha a cada persona y da un tiempo de 10’ en cada paso.</a:t>
            </a:r>
            <a:endParaRPr lang="es-ES" sz="1100" dirty="0">
              <a:solidFill>
                <a:schemeClr val="bg1">
                  <a:lumMod val="50000"/>
                </a:schemeClr>
              </a:solidFill>
            </a:endParaRPr>
          </a:p>
        </p:txBody>
      </p:sp>
    </p:spTree>
    <p:extLst>
      <p:ext uri="{BB962C8B-B14F-4D97-AF65-F5344CB8AC3E}">
        <p14:creationId xmlns:p14="http://schemas.microsoft.com/office/powerpoint/2010/main" val="120874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DFD4DBCF-0AE8-EB43-839F-58E6F609893C}"/>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Imagen 3">
            <a:extLst>
              <a:ext uri="{FF2B5EF4-FFF2-40B4-BE49-F238E27FC236}">
                <a16:creationId xmlns:a16="http://schemas.microsoft.com/office/drawing/2014/main" id="{C733B7E6-3DAF-FCE9-C6CA-D496B02CB5F5}"/>
              </a:ext>
            </a:extLst>
          </p:cNvPr>
          <p:cNvPicPr>
            <a:picLocks noChangeAspect="1"/>
          </p:cNvPicPr>
          <p:nvPr/>
        </p:nvPicPr>
        <p:blipFill>
          <a:blip r:embed="rId2"/>
          <a:stretch>
            <a:fillRect/>
          </a:stretch>
        </p:blipFill>
        <p:spPr>
          <a:xfrm>
            <a:off x="793960" y="976705"/>
            <a:ext cx="4511570" cy="2769006"/>
          </a:xfrm>
          <a:prstGeom prst="rect">
            <a:avLst/>
          </a:prstGeom>
        </p:spPr>
      </p:pic>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LOS RECURSOS</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3"/>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19851"/>
            <a:ext cx="5686426" cy="646331"/>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Paso 1: Los recursos claves: ¿Quién eres? y ¿Qué tienes?</a:t>
            </a: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566182"/>
            <a:ext cx="5686426" cy="2862322"/>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Describir “tus recursos claves” basados en aquello que te interesa, en tus habilidades y en las capacidades de partida. En este cuadrante tendrás que definir dos aspectos: quién eres y qué tienes.</a:t>
            </a:r>
          </a:p>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Reflexiona cada pregunta y piensa en cosas que te ayuden a alcanzar tus objetivos profesionales (o los objetivos que te planteas al realizar el </a:t>
            </a:r>
            <a:r>
              <a:rPr lang="es-ES" sz="1400" dirty="0" err="1">
                <a:solidFill>
                  <a:schemeClr val="bg1">
                    <a:lumMod val="50000"/>
                  </a:schemeClr>
                </a:solidFill>
                <a:latin typeface="Arial" panose="020B0604020202020204" pitchFamily="34" charset="0"/>
                <a:cs typeface="Arial" panose="020B0604020202020204" pitchFamily="34" charset="0"/>
              </a:rPr>
              <a:t>canvas</a:t>
            </a:r>
            <a:r>
              <a:rPr lang="es-ES" sz="1400" dirty="0">
                <a:solidFill>
                  <a:schemeClr val="bg1">
                    <a:lumMod val="50000"/>
                  </a:schemeClr>
                </a:solidFill>
                <a:latin typeface="Arial" panose="020B0604020202020204" pitchFamily="34" charset="0"/>
                <a:cs typeface="Arial" panose="020B0604020202020204" pitchFamily="34" charset="0"/>
              </a:rPr>
              <a:t>). </a:t>
            </a: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Lista todos los recursos de que dispones a nivel personal, tus capacidades y tus activos.</a:t>
            </a:r>
          </a:p>
          <a:p>
            <a:pPr>
              <a:spcBef>
                <a:spcPts val="600"/>
              </a:spcBef>
              <a:spcAft>
                <a:spcPts val="600"/>
              </a:spcAft>
            </a:pPr>
            <a:r>
              <a:rPr lang="es-ES" sz="1200" i="1" dirty="0">
                <a:solidFill>
                  <a:schemeClr val="bg1">
                    <a:lumMod val="75000"/>
                  </a:schemeClr>
                </a:solidFill>
                <a:latin typeface="Arial" panose="020B0604020202020204" pitchFamily="34" charset="0"/>
                <a:cs typeface="Arial" panose="020B0604020202020204" pitchFamily="34" charset="0"/>
              </a:rPr>
              <a:t>*. (Puedes borrar este bloque de texto y listar los recursos aquí)</a:t>
            </a:r>
          </a:p>
        </p:txBody>
      </p:sp>
      <p:pic>
        <p:nvPicPr>
          <p:cNvPr id="13" name="Imagen 12">
            <a:extLst>
              <a:ext uri="{FF2B5EF4-FFF2-40B4-BE49-F238E27FC236}">
                <a16:creationId xmlns:a16="http://schemas.microsoft.com/office/drawing/2014/main" id="{12208074-CFAB-2A47-B0AC-F82B88A79F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18661" y="4392411"/>
            <a:ext cx="3779322" cy="2315136"/>
          </a:xfrm>
          <a:prstGeom prst="rect">
            <a:avLst/>
          </a:prstGeom>
        </p:spPr>
      </p:pic>
      <p:sp>
        <p:nvSpPr>
          <p:cNvPr id="15" name="CuadroTexto 14">
            <a:extLst>
              <a:ext uri="{FF2B5EF4-FFF2-40B4-BE49-F238E27FC236}">
                <a16:creationId xmlns:a16="http://schemas.microsoft.com/office/drawing/2014/main" id="{4EFB94FA-362C-014F-B2E2-192E4466206E}"/>
              </a:ext>
            </a:extLst>
          </p:cNvPr>
          <p:cNvSpPr txBox="1"/>
          <p:nvPr/>
        </p:nvSpPr>
        <p:spPr>
          <a:xfrm>
            <a:off x="528997" y="1395305"/>
            <a:ext cx="3731392" cy="4001095"/>
          </a:xfrm>
          <a:prstGeom prst="rect">
            <a:avLst/>
          </a:prstGeom>
          <a:noFill/>
        </p:spPr>
        <p:txBody>
          <a:bodyPr wrap="square" rtlCol="0">
            <a:spAutoFit/>
          </a:bodyPr>
          <a:lstStyle/>
          <a:p>
            <a:r>
              <a:rPr lang="es-ES" sz="1200" dirty="0">
                <a:solidFill>
                  <a:srgbClr val="00B050"/>
                </a:solidFill>
                <a:latin typeface="Arial" panose="020B0604020202020204" pitchFamily="34" charset="0"/>
                <a:cs typeface="Arial" panose="020B0604020202020204" pitchFamily="34" charset="0"/>
              </a:rPr>
              <a:t>Para ayudarte a definir este apartado responde a las siguientes preguntas:</a:t>
            </a:r>
          </a:p>
          <a:p>
            <a:endParaRPr lang="es-ES" sz="1600" dirty="0">
              <a:solidFill>
                <a:srgbClr val="00B050"/>
              </a:solidFill>
              <a:latin typeface="Arial" panose="020B0604020202020204" pitchFamily="34" charset="0"/>
              <a:cs typeface="Arial" panose="020B0604020202020204" pitchFamily="34" charset="0"/>
            </a:endParaRPr>
          </a:p>
          <a:p>
            <a:r>
              <a:rPr lang="es-ES" sz="1600" b="1" dirty="0">
                <a:solidFill>
                  <a:srgbClr val="00B050"/>
                </a:solidFill>
                <a:latin typeface="Arial" panose="020B0604020202020204" pitchFamily="34" charset="0"/>
                <a:cs typeface="Arial" panose="020B0604020202020204" pitchFamily="34" charset="0"/>
              </a:rPr>
              <a:t>▸Primera parte: ¿Quién eres? </a:t>
            </a:r>
          </a:p>
          <a:p>
            <a:endParaRPr lang="es-ES" sz="1200" dirty="0">
              <a:solidFill>
                <a:srgbClr val="00B05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¿Cuáles son tus intereses? ¿Qué cosas te gustan?</a:t>
            </a:r>
          </a:p>
          <a:p>
            <a:pPr marL="285750"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¿Qué habilidades o talentos tienes? ¿Cosas podrías hacer sin esfuerzo?</a:t>
            </a:r>
          </a:p>
          <a:p>
            <a:pPr marL="285750"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¿Qué cosas has aprendido a hacer a través de la práctica y el estudio?</a:t>
            </a:r>
          </a:p>
          <a:p>
            <a:pPr marL="285750"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¿Cómo es tu personalidad?</a:t>
            </a:r>
          </a:p>
          <a:p>
            <a:pPr marL="285750" indent="-285750">
              <a:buFont typeface="Arial" panose="020B0604020202020204" pitchFamily="34" charset="0"/>
              <a:buChar char="•"/>
            </a:pPr>
            <a:endParaRPr lang="es-ES" sz="1400" dirty="0">
              <a:solidFill>
                <a:srgbClr val="00B050"/>
              </a:solidFill>
              <a:latin typeface="Arial" panose="020B0604020202020204" pitchFamily="34" charset="0"/>
              <a:cs typeface="Arial" panose="020B0604020202020204" pitchFamily="34" charset="0"/>
            </a:endParaRPr>
          </a:p>
          <a:p>
            <a:r>
              <a:rPr lang="es-ES" sz="1600" b="1" dirty="0">
                <a:solidFill>
                  <a:srgbClr val="00B050"/>
                </a:solidFill>
                <a:latin typeface="Arial" panose="020B0604020202020204" pitchFamily="34" charset="0"/>
                <a:cs typeface="Arial" panose="020B0604020202020204" pitchFamily="34" charset="0"/>
              </a:rPr>
              <a:t>▸ Segunda parte: ¿Qué tienes? </a:t>
            </a:r>
          </a:p>
          <a:p>
            <a:endParaRPr lang="es-ES" sz="1200" dirty="0">
              <a:solidFill>
                <a:srgbClr val="00B05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¿Tienes una amplia red de contactos?</a:t>
            </a:r>
          </a:p>
          <a:p>
            <a:pPr marL="285750"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¿Cuál es la experiencia que tienes? ¿y tu reputación?</a:t>
            </a:r>
          </a:p>
          <a:p>
            <a:pPr marL="285750" indent="-285750">
              <a:buFont typeface="Arial" panose="020B0604020202020204" pitchFamily="34" charset="0"/>
              <a:buChar char="•"/>
            </a:pPr>
            <a:r>
              <a:rPr lang="es-ES" sz="1200" dirty="0">
                <a:solidFill>
                  <a:srgbClr val="00B050"/>
                </a:solidFill>
                <a:latin typeface="Arial" panose="020B0604020202020204" pitchFamily="34" charset="0"/>
                <a:cs typeface="Arial" panose="020B0604020202020204" pitchFamily="34" charset="0"/>
              </a:rPr>
              <a:t>¿Tienes activos? bienes o derechos, capital, equipos, locales, seguidores, plataformas, etc.</a:t>
            </a:r>
          </a:p>
        </p:txBody>
      </p:sp>
    </p:spTree>
    <p:extLst>
      <p:ext uri="{BB962C8B-B14F-4D97-AF65-F5344CB8AC3E}">
        <p14:creationId xmlns:p14="http://schemas.microsoft.com/office/powerpoint/2010/main" val="125450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2371E9F-3783-864C-A263-5B6B5C15C318}"/>
              </a:ext>
            </a:extLst>
          </p:cNvPr>
          <p:cNvSpPr/>
          <p:nvPr/>
        </p:nvSpPr>
        <p:spPr>
          <a:xfrm>
            <a:off x="7298969" y="150453"/>
            <a:ext cx="4483458" cy="523220"/>
          </a:xfrm>
          <a:prstGeom prst="rect">
            <a:avLst/>
          </a:prstGeom>
        </p:spPr>
        <p:txBody>
          <a:bodyPr wrap="square">
            <a:spAutoFit/>
          </a:bodyPr>
          <a:lstStyle/>
          <a:p>
            <a:pPr algn="r"/>
            <a:r>
              <a:rPr lang="es-ES" sz="2800" b="1" dirty="0">
                <a:latin typeface="Arial" panose="020B0604020202020204" pitchFamily="34" charset="0"/>
                <a:cs typeface="Arial" panose="020B0604020202020204" pitchFamily="34" charset="0"/>
              </a:rPr>
              <a:t>LAS ACTIVIDADES</a:t>
            </a:r>
          </a:p>
        </p:txBody>
      </p:sp>
      <p:pic>
        <p:nvPicPr>
          <p:cNvPr id="8" name="Imagen 7">
            <a:extLst>
              <a:ext uri="{FF2B5EF4-FFF2-40B4-BE49-F238E27FC236}">
                <a16:creationId xmlns:a16="http://schemas.microsoft.com/office/drawing/2014/main" id="{3B39A55D-B7BF-B747-8DA7-8EC5E36E2354}"/>
              </a:ext>
            </a:extLst>
          </p:cNvPr>
          <p:cNvPicPr>
            <a:picLocks noChangeAspect="1"/>
          </p:cNvPicPr>
          <p:nvPr/>
        </p:nvPicPr>
        <p:blipFill>
          <a:blip r:embed="rId2"/>
          <a:stretch>
            <a:fillRect/>
          </a:stretch>
        </p:blipFill>
        <p:spPr>
          <a:xfrm>
            <a:off x="353202" y="227913"/>
            <a:ext cx="1079500" cy="368300"/>
          </a:xfrm>
          <a:prstGeom prst="rect">
            <a:avLst/>
          </a:prstGeom>
        </p:spPr>
      </p:pic>
      <p:sp>
        <p:nvSpPr>
          <p:cNvPr id="10" name="Rectángulo 9">
            <a:extLst>
              <a:ext uri="{FF2B5EF4-FFF2-40B4-BE49-F238E27FC236}">
                <a16:creationId xmlns:a16="http://schemas.microsoft.com/office/drawing/2014/main" id="{422FDC6F-1E7F-AE4B-9BB8-7A25257984A3}"/>
              </a:ext>
            </a:extLst>
          </p:cNvPr>
          <p:cNvSpPr/>
          <p:nvPr/>
        </p:nvSpPr>
        <p:spPr>
          <a:xfrm rot="5400000">
            <a:off x="11386159" y="474627"/>
            <a:ext cx="76835" cy="474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6EDFA9E2-DC56-464C-9830-6346CB5922F1}"/>
              </a:ext>
            </a:extLst>
          </p:cNvPr>
          <p:cNvSpPr txBox="1"/>
          <p:nvPr/>
        </p:nvSpPr>
        <p:spPr>
          <a:xfrm>
            <a:off x="6096000" y="908050"/>
            <a:ext cx="5686426" cy="369332"/>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Paso 2: Actividades clave: ¿Qué haces?</a:t>
            </a:r>
          </a:p>
        </p:txBody>
      </p:sp>
      <p:sp>
        <p:nvSpPr>
          <p:cNvPr id="9" name="CuadroTexto 8">
            <a:extLst>
              <a:ext uri="{FF2B5EF4-FFF2-40B4-BE49-F238E27FC236}">
                <a16:creationId xmlns:a16="http://schemas.microsoft.com/office/drawing/2014/main" id="{B832D194-69C9-0344-9287-1F8B73969936}"/>
              </a:ext>
            </a:extLst>
          </p:cNvPr>
          <p:cNvSpPr txBox="1"/>
          <p:nvPr/>
        </p:nvSpPr>
        <p:spPr>
          <a:xfrm>
            <a:off x="6096000" y="1268413"/>
            <a:ext cx="5686426" cy="2708434"/>
          </a:xfrm>
          <a:prstGeom prst="rect">
            <a:avLst/>
          </a:prstGeom>
          <a:noFill/>
        </p:spPr>
        <p:txBody>
          <a:bodyPr wrap="square" rtlCol="0">
            <a:spAutoFit/>
          </a:bodyPr>
          <a:lstStyle/>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En este apartado, reflexiona y describe las actividades que realizas muy bien. Es posible que pienses en una larga lista de actividades, pero trata de conectar lo que haces, con lo que es importante para ti. </a:t>
            </a:r>
          </a:p>
          <a:p>
            <a:pPr>
              <a:spcBef>
                <a:spcPts val="600"/>
              </a:spcBef>
              <a:spcAft>
                <a:spcPts val="600"/>
              </a:spcAft>
            </a:pPr>
            <a:r>
              <a:rPr lang="es-ES" sz="1400" dirty="0">
                <a:solidFill>
                  <a:schemeClr val="bg1">
                    <a:lumMod val="50000"/>
                  </a:schemeClr>
                </a:solidFill>
                <a:latin typeface="Arial" panose="020B0604020202020204" pitchFamily="34" charset="0"/>
                <a:cs typeface="Arial" panose="020B0604020202020204" pitchFamily="34" charset="0"/>
              </a:rPr>
              <a:t>En un ámbito profesional se tratará de actividades que estás realizando para clientes, para la empresa o para tus profesores.</a:t>
            </a:r>
            <a:endParaRPr lang="es-ES" sz="1400" b="1" dirty="0">
              <a:solidFill>
                <a:schemeClr val="bg1">
                  <a:lumMod val="50000"/>
                </a:schemeClr>
              </a:solidFill>
              <a:latin typeface="Arial" panose="020B0604020202020204" pitchFamily="34" charset="0"/>
              <a:cs typeface="Arial" panose="020B0604020202020204" pitchFamily="34" charset="0"/>
            </a:endParaRPr>
          </a:p>
          <a:p>
            <a:pPr>
              <a:spcBef>
                <a:spcPts val="600"/>
              </a:spcBef>
              <a:spcAft>
                <a:spcPts val="600"/>
              </a:spcAft>
            </a:pPr>
            <a:r>
              <a:rPr lang="es-ES" sz="1400" b="1" dirty="0">
                <a:latin typeface="Arial" panose="020B0604020202020204" pitchFamily="34" charset="0"/>
                <a:cs typeface="Arial" panose="020B0604020202020204" pitchFamily="34" charset="0"/>
              </a:rPr>
              <a:t>ACCIÓN: </a:t>
            </a:r>
          </a:p>
          <a:p>
            <a:pPr>
              <a:spcBef>
                <a:spcPts val="600"/>
              </a:spcBef>
              <a:spcAft>
                <a:spcPts val="600"/>
              </a:spcAft>
            </a:pPr>
            <a:r>
              <a:rPr lang="es-ES" sz="1400" dirty="0">
                <a:latin typeface="Arial" panose="020B0604020202020204" pitchFamily="34" charset="0"/>
                <a:cs typeface="Arial" panose="020B0604020202020204" pitchFamily="34" charset="0"/>
              </a:rPr>
              <a:t>Define las lista de actividades que son claves para ti, aquellas que haces bien y que no vas a delegar. Las actividades que te generan o pueden generar ingresos, las actividades que haces bien y las actividades que te gustan o te gustaría.</a:t>
            </a:r>
          </a:p>
        </p:txBody>
      </p:sp>
      <p:pic>
        <p:nvPicPr>
          <p:cNvPr id="11" name="Imagen 10">
            <a:extLst>
              <a:ext uri="{FF2B5EF4-FFF2-40B4-BE49-F238E27FC236}">
                <a16:creationId xmlns:a16="http://schemas.microsoft.com/office/drawing/2014/main" id="{EE5D72EE-9C0B-C444-95D0-0E35D860B0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8117" y="4392411"/>
            <a:ext cx="3779322" cy="2315136"/>
          </a:xfrm>
          <a:prstGeom prst="rect">
            <a:avLst/>
          </a:prstGeom>
        </p:spPr>
      </p:pic>
      <p:sp>
        <p:nvSpPr>
          <p:cNvPr id="14" name="Rectángulo 13">
            <a:extLst>
              <a:ext uri="{FF2B5EF4-FFF2-40B4-BE49-F238E27FC236}">
                <a16:creationId xmlns:a16="http://schemas.microsoft.com/office/drawing/2014/main" id="{CF6A62C5-50C4-7446-8894-90BE9E6EFF50}"/>
              </a:ext>
            </a:extLst>
          </p:cNvPr>
          <p:cNvSpPr/>
          <p:nvPr/>
        </p:nvSpPr>
        <p:spPr>
          <a:xfrm>
            <a:off x="407988" y="908050"/>
            <a:ext cx="4897542" cy="54006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 name="Grupo 3">
            <a:extLst>
              <a:ext uri="{FF2B5EF4-FFF2-40B4-BE49-F238E27FC236}">
                <a16:creationId xmlns:a16="http://schemas.microsoft.com/office/drawing/2014/main" id="{C0066CDC-26A3-44C1-007E-F094BFB0AC04}"/>
              </a:ext>
            </a:extLst>
          </p:cNvPr>
          <p:cNvGrpSpPr/>
          <p:nvPr/>
        </p:nvGrpSpPr>
        <p:grpSpPr>
          <a:xfrm>
            <a:off x="446089" y="933450"/>
            <a:ext cx="4846742" cy="2969016"/>
            <a:chOff x="446089" y="933450"/>
            <a:chExt cx="4846742" cy="2969016"/>
          </a:xfrm>
        </p:grpSpPr>
        <p:pic>
          <p:nvPicPr>
            <p:cNvPr id="3" name="Imagen 2">
              <a:extLst>
                <a:ext uri="{FF2B5EF4-FFF2-40B4-BE49-F238E27FC236}">
                  <a16:creationId xmlns:a16="http://schemas.microsoft.com/office/drawing/2014/main" id="{A193F0AC-9EB7-5041-AF68-E6B651177F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089" y="933450"/>
              <a:ext cx="4846742" cy="2969016"/>
            </a:xfrm>
            <a:prstGeom prst="rect">
              <a:avLst/>
            </a:prstGeom>
          </p:spPr>
        </p:pic>
        <p:sp>
          <p:nvSpPr>
            <p:cNvPr id="2" name="Rectángulo 1">
              <a:extLst>
                <a:ext uri="{FF2B5EF4-FFF2-40B4-BE49-F238E27FC236}">
                  <a16:creationId xmlns:a16="http://schemas.microsoft.com/office/drawing/2014/main" id="{B6132AA8-E58E-F850-7ED3-82278BA00135}"/>
                </a:ext>
              </a:extLst>
            </p:cNvPr>
            <p:cNvSpPr/>
            <p:nvPr/>
          </p:nvSpPr>
          <p:spPr>
            <a:xfrm>
              <a:off x="546100" y="1422400"/>
              <a:ext cx="3613150" cy="1092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5" name="CuadroTexto 14">
            <a:extLst>
              <a:ext uri="{FF2B5EF4-FFF2-40B4-BE49-F238E27FC236}">
                <a16:creationId xmlns:a16="http://schemas.microsoft.com/office/drawing/2014/main" id="{F8FD899C-8EA6-534F-BB6A-B8EF25A11DA9}"/>
              </a:ext>
            </a:extLst>
          </p:cNvPr>
          <p:cNvSpPr txBox="1"/>
          <p:nvPr/>
        </p:nvSpPr>
        <p:spPr>
          <a:xfrm>
            <a:off x="487769" y="1422400"/>
            <a:ext cx="4182703" cy="2831544"/>
          </a:xfrm>
          <a:prstGeom prst="rect">
            <a:avLst/>
          </a:prstGeom>
          <a:noFill/>
        </p:spPr>
        <p:txBody>
          <a:bodyPr wrap="square" rtlCol="0">
            <a:spAutoFit/>
          </a:bodyPr>
          <a:lstStyle/>
          <a:p>
            <a:r>
              <a:rPr lang="es-ES" sz="1600" b="1" dirty="0">
                <a:solidFill>
                  <a:srgbClr val="00B050"/>
                </a:solidFill>
                <a:latin typeface="Arial" panose="020B0604020202020204" pitchFamily="34" charset="0"/>
                <a:cs typeface="Arial" panose="020B0604020202020204" pitchFamily="34" charset="0"/>
              </a:rPr>
              <a:t>▸Listar las Actividades Clave:</a:t>
            </a:r>
          </a:p>
          <a:p>
            <a:pPr marL="179388"/>
            <a:r>
              <a:rPr lang="es-ES" sz="1200" dirty="0">
                <a:solidFill>
                  <a:srgbClr val="00B050"/>
                </a:solidFill>
                <a:latin typeface="Arial" panose="020B0604020202020204" pitchFamily="34" charset="0"/>
                <a:cs typeface="Arial" panose="020B0604020202020204" pitchFamily="34" charset="0"/>
              </a:rPr>
              <a:t>Lista las actividades clave que haces o puedes hacer. Tienen que estar relacionadas con los recursos clave (quién eres y que tienes), es decir tus habilidades, competencias e intereses. </a:t>
            </a:r>
          </a:p>
          <a:p>
            <a:pPr marL="179388"/>
            <a:endParaRPr lang="es-ES" sz="1200" dirty="0">
              <a:solidFill>
                <a:srgbClr val="00B050"/>
              </a:solidFill>
              <a:latin typeface="Arial" panose="020B0604020202020204" pitchFamily="34" charset="0"/>
              <a:cs typeface="Arial" panose="020B0604020202020204" pitchFamily="34" charset="0"/>
            </a:endParaRPr>
          </a:p>
          <a:p>
            <a:pPr marL="179388"/>
            <a:r>
              <a:rPr lang="es-ES" sz="1200" dirty="0">
                <a:solidFill>
                  <a:srgbClr val="00B050"/>
                </a:solidFill>
                <a:latin typeface="Arial" panose="020B0604020202020204" pitchFamily="34" charset="0"/>
                <a:cs typeface="Arial" panose="020B0604020202020204" pitchFamily="34" charset="0"/>
              </a:rPr>
              <a:t>Ten presente que las actividades clave (lo que haces) evolucionará en el tiempo y dependerá en gran medida de quién eres en cada momento de tu vida.</a:t>
            </a:r>
          </a:p>
          <a:p>
            <a:pPr marL="179388"/>
            <a:endParaRPr lang="es-ES" sz="1200" dirty="0">
              <a:solidFill>
                <a:srgbClr val="00B050"/>
              </a:solidFill>
              <a:latin typeface="Arial" panose="020B0604020202020204" pitchFamily="34" charset="0"/>
              <a:cs typeface="Arial" panose="020B0604020202020204" pitchFamily="34" charset="0"/>
            </a:endParaRPr>
          </a:p>
          <a:p>
            <a:pPr marL="179388"/>
            <a:r>
              <a:rPr lang="es-ES" sz="1200" dirty="0">
                <a:solidFill>
                  <a:srgbClr val="00B050"/>
                </a:solidFill>
                <a:latin typeface="Arial" panose="020B0604020202020204" pitchFamily="34" charset="0"/>
                <a:cs typeface="Arial" panose="020B0604020202020204" pitchFamily="34" charset="0"/>
              </a:rPr>
              <a:t>¿Qué haces?</a:t>
            </a:r>
          </a:p>
          <a:p>
            <a:pPr marL="350838" indent="-171450">
              <a:buFont typeface="Arial" panose="020B0604020202020204" pitchFamily="34" charset="0"/>
              <a:buChar char="•"/>
            </a:pPr>
            <a:r>
              <a:rPr lang="es-ES" sz="1400" dirty="0">
                <a:solidFill>
                  <a:srgbClr val="00B050"/>
                </a:solidFill>
                <a:latin typeface="Arial" panose="020B0604020202020204" pitchFamily="34" charset="0"/>
                <a:cs typeface="Arial" panose="020B0604020202020204" pitchFamily="34" charset="0"/>
              </a:rPr>
              <a:t>…</a:t>
            </a:r>
          </a:p>
          <a:p>
            <a:pPr marL="350838" indent="-171450">
              <a:buFont typeface="Arial" panose="020B0604020202020204" pitchFamily="34" charset="0"/>
              <a:buChar char="•"/>
            </a:pPr>
            <a:r>
              <a:rPr lang="es-ES" sz="1400" dirty="0">
                <a:solidFill>
                  <a:srgbClr val="00B050"/>
                </a:solidFill>
                <a:latin typeface="Arial" panose="020B0604020202020204" pitchFamily="34" charset="0"/>
                <a:cs typeface="Arial" panose="020B0604020202020204" pitchFamily="34" charset="0"/>
              </a:rPr>
              <a:t>…</a:t>
            </a:r>
          </a:p>
          <a:p>
            <a:pPr marL="350838" indent="-171450">
              <a:buFont typeface="Arial" panose="020B0604020202020204" pitchFamily="34" charset="0"/>
              <a:buChar char="•"/>
            </a:pPr>
            <a:r>
              <a:rPr lang="es-ES" sz="1400" dirty="0">
                <a:solidFill>
                  <a:srgbClr val="00B050"/>
                </a:solidFill>
                <a:latin typeface="Arial" panose="020B0604020202020204" pitchFamily="34" charset="0"/>
                <a:cs typeface="Arial" panose="020B0604020202020204" pitchFamily="34" charset="0"/>
              </a:rPr>
              <a:t>…</a:t>
            </a:r>
            <a:endParaRPr lang="es-ES" sz="12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4934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2461</TotalTime>
  <Words>2510</Words>
  <Application>Microsoft Macintosh PowerPoint</Application>
  <PresentationFormat>Panorámica</PresentationFormat>
  <Paragraphs>238</Paragraphs>
  <Slides>21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Montserrat</vt:lpstr>
      <vt:lpstr>Source Sans Pro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59</cp:revision>
  <dcterms:created xsi:type="dcterms:W3CDTF">2021-03-04T15:34:22Z</dcterms:created>
  <dcterms:modified xsi:type="dcterms:W3CDTF">2022-06-29T14:18:47Z</dcterms:modified>
</cp:coreProperties>
</file>